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24"/>
  </p:notesMasterIdLst>
  <p:handoutMasterIdLst>
    <p:handoutMasterId r:id="rId25"/>
  </p:handoutMasterIdLst>
  <p:sldIdLst>
    <p:sldId id="256" r:id="rId5"/>
    <p:sldId id="271" r:id="rId6"/>
    <p:sldId id="282" r:id="rId7"/>
    <p:sldId id="272" r:id="rId8"/>
    <p:sldId id="273" r:id="rId9"/>
    <p:sldId id="274" r:id="rId10"/>
    <p:sldId id="275" r:id="rId11"/>
    <p:sldId id="276" r:id="rId12"/>
    <p:sldId id="277" r:id="rId13"/>
    <p:sldId id="284" r:id="rId14"/>
    <p:sldId id="278" r:id="rId15"/>
    <p:sldId id="279" r:id="rId16"/>
    <p:sldId id="285" r:id="rId17"/>
    <p:sldId id="287" r:id="rId18"/>
    <p:sldId id="288" r:id="rId19"/>
    <p:sldId id="280" r:id="rId20"/>
    <p:sldId id="281" r:id="rId21"/>
    <p:sldId id="286" r:id="rId22"/>
    <p:sldId id="283"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FFF09"/>
    <a:srgbClr val="D24726"/>
    <a:srgbClr val="404040"/>
    <a:srgbClr val="FF9B45"/>
    <a:srgbClr val="DD462F"/>
    <a:srgbClr val="F8CFB6"/>
    <a:srgbClr val="F8CAB6"/>
    <a:srgbClr val="923922"/>
    <a:srgbClr val="F5F5F5"/>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7" autoAdjust="0"/>
    <p:restoredTop sz="94241" autoAdjust="0"/>
  </p:normalViewPr>
  <p:slideViewPr>
    <p:cSldViewPr snapToGrid="0">
      <p:cViewPr varScale="1">
        <p:scale>
          <a:sx n="80" d="100"/>
          <a:sy n="80" d="100"/>
        </p:scale>
        <p:origin x="60" y="13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680FBE-A8DF-4758-9AC4-3A9E1039168F}" type="datetimeFigureOut">
              <a:rPr lang="en-US" smtClean="0"/>
              <a:t>12/2/2019</a:t>
            </a:fld>
            <a:endParaRPr lang="en-US" dirty="0"/>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C679768-A2FC-4D08-91F6-8DCE6C566B36}" type="slidenum">
              <a:rPr lang="en-US" smtClean="0"/>
              <a:t>‹#›</a:t>
            </a:fld>
            <a:endParaRPr lang="en-US" dirty="0"/>
          </a:p>
        </p:txBody>
      </p:sp>
    </p:spTree>
    <p:extLst>
      <p:ext uri="{BB962C8B-B14F-4D97-AF65-F5344CB8AC3E}">
        <p14:creationId xmlns:p14="http://schemas.microsoft.com/office/powerpoint/2010/main" val="18302551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C13577B-6902-467D-A26C-08A0DD5E4E03}" type="datetimeFigureOut">
              <a:rPr lang="en-US" smtClean="0"/>
              <a:t>12/2/2019</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F61EA0F-A667-4B49-8422-0062BC55E249}" type="slidenum">
              <a:rPr lang="en-US" smtClean="0"/>
              <a:t>‹#›</a:t>
            </a:fld>
            <a:endParaRPr lang="en-US" dirty="0"/>
          </a:p>
        </p:txBody>
      </p:sp>
    </p:spTree>
    <p:extLst>
      <p:ext uri="{BB962C8B-B14F-4D97-AF65-F5344CB8AC3E}">
        <p14:creationId xmlns:p14="http://schemas.microsoft.com/office/powerpoint/2010/main" val="3381910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F61EA0F-A667-4B49-8422-0062BC55E249}" type="slidenum">
              <a:rPr lang="en-US" smtClean="0"/>
              <a:t>1</a:t>
            </a:fld>
            <a:endParaRPr lang="en-US" dirty="0"/>
          </a:p>
        </p:txBody>
      </p:sp>
    </p:spTree>
    <p:extLst>
      <p:ext uri="{BB962C8B-B14F-4D97-AF65-F5344CB8AC3E}">
        <p14:creationId xmlns:p14="http://schemas.microsoft.com/office/powerpoint/2010/main" val="10117698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blackWhite">
          <a:xfrm>
            <a:off x="254950" y="262784"/>
            <a:ext cx="11682101" cy="633243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7185494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9" name="Rectangle 8"/>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cxnSp>
        <p:nvCxnSpPr>
          <p:cNvPr id="12" name="Straight Connector 11"/>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
        <p:nvSpPr>
          <p:cNvPr id="4" name="Title 3"/>
          <p:cNvSpPr>
            <a:spLocks noGrp="1"/>
          </p:cNvSpPr>
          <p:nvPr>
            <p:ph type="title"/>
          </p:nvPr>
        </p:nvSpPr>
        <p:spPr>
          <a:xfrm>
            <a:off x="521207" y="448056"/>
            <a:ext cx="6877119" cy="640080"/>
          </a:xfrm>
        </p:spPr>
        <p:txBody>
          <a:bodyPr anchor="b" anchorCtr="0">
            <a:normAutofit/>
          </a:bodyPr>
          <a:lstStyle>
            <a:lvl1pPr>
              <a:defRPr sz="2800">
                <a:solidFill>
                  <a:schemeClr val="bg2">
                    <a:lumMod val="25000"/>
                  </a:schemeClr>
                </a:solidFill>
              </a:defRPr>
            </a:lvl1pPr>
          </a:lstStyle>
          <a:p>
            <a:r>
              <a:rPr lang="en-US"/>
              <a:t>Click to edit Master title style</a:t>
            </a:r>
            <a:endParaRPr lang="en-US" dirty="0"/>
          </a:p>
        </p:txBody>
      </p:sp>
      <p:sp>
        <p:nvSpPr>
          <p:cNvPr id="3" name="Content Placeholder 2"/>
          <p:cNvSpPr>
            <a:spLocks noGrp="1"/>
          </p:cNvSpPr>
          <p:nvPr>
            <p:ph sz="quarter" idx="10"/>
          </p:nvPr>
        </p:nvSpPr>
        <p:spPr>
          <a:xfrm>
            <a:off x="539496" y="1435608"/>
            <a:ext cx="4416552" cy="3977640"/>
          </a:xfrm>
        </p:spPr>
        <p:txBody>
          <a:bodyPr vert="horz" lIns="91440" tIns="45720" rIns="91440" bIns="45720" rtlCol="0">
            <a:normAutofit/>
          </a:bodyPr>
          <a:lstStyle>
            <a:lvl1pPr>
              <a:defRPr lang="en-US" sz="1200" smtClean="0">
                <a:solidFill>
                  <a:schemeClr val="tx1">
                    <a:lumMod val="75000"/>
                    <a:lumOff val="25000"/>
                  </a:schemeClr>
                </a:solidFill>
              </a:defRPr>
            </a:lvl1pPr>
            <a:lvl2pPr>
              <a:defRPr lang="en-US" sz="1200" smtClean="0">
                <a:solidFill>
                  <a:schemeClr val="tx1">
                    <a:lumMod val="75000"/>
                    <a:lumOff val="25000"/>
                  </a:schemeClr>
                </a:solidFill>
              </a:defRPr>
            </a:lvl2pPr>
            <a:lvl3pPr>
              <a:defRPr lang="en-US" sz="1200" smtClean="0">
                <a:solidFill>
                  <a:schemeClr val="tx1">
                    <a:lumMod val="75000"/>
                    <a:lumOff val="25000"/>
                  </a:schemeClr>
                </a:solidFill>
              </a:defRPr>
            </a:lvl3pPr>
            <a:lvl4pPr>
              <a:defRPr lang="en-US" sz="1200" smtClean="0">
                <a:solidFill>
                  <a:schemeClr val="tx1">
                    <a:lumMod val="75000"/>
                    <a:lumOff val="25000"/>
                  </a:schemeClr>
                </a:solidFill>
              </a:defRPr>
            </a:lvl4pPr>
            <a:lvl5pPr>
              <a:defRPr lang="en-US" sz="120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
        <p:nvSpPr>
          <p:cNvPr id="6"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12/2/2019</a:t>
            </a:fld>
            <a:endParaRPr lang="en-US" dirty="0"/>
          </a:p>
        </p:txBody>
      </p:sp>
      <p:sp>
        <p:nvSpPr>
          <p:cNvPr id="7"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8" name="Slide Number Placeholder 5"/>
          <p:cNvSpPr>
            <a:spLocks noGrp="1"/>
          </p:cNvSpPr>
          <p:nvPr>
            <p:ph type="sldNum" sz="quarter" idx="4"/>
          </p:nvPr>
        </p:nvSpPr>
        <p:spPr>
          <a:xfrm>
            <a:off x="8371926"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spTree>
    <p:extLst>
      <p:ext uri="{BB962C8B-B14F-4D97-AF65-F5344CB8AC3E}">
        <p14:creationId xmlns:p14="http://schemas.microsoft.com/office/powerpoint/2010/main" val="218583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p:cNvSpPr/>
          <p:nvPr userDrawn="1"/>
        </p:nvSpPr>
        <p:spPr>
          <a:xfrm>
            <a:off x="254951" y="262784"/>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0" name="Rectangle 9"/>
          <p:cNvSpPr/>
          <p:nvPr userDrawn="1"/>
        </p:nvSpPr>
        <p:spPr bwMode="blackWhite">
          <a:xfrm>
            <a:off x="254950" y="262784"/>
            <a:ext cx="11682101" cy="2072643"/>
          </a:xfrm>
          <a:prstGeom prst="rect">
            <a:avLst/>
          </a:prstGeom>
          <a:solidFill>
            <a:srgbClr val="D247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2" name="Title 1"/>
          <p:cNvSpPr>
            <a:spLocks noGrp="1"/>
          </p:cNvSpPr>
          <p:nvPr>
            <p:ph type="title"/>
          </p:nvPr>
        </p:nvSpPr>
        <p:spPr>
          <a:xfrm>
            <a:off x="521208" y="1536192"/>
            <a:ext cx="6876288" cy="640080"/>
          </a:xfrm>
        </p:spPr>
        <p:txBody>
          <a:bodyPr>
            <a:normAutofit/>
          </a:bodyPr>
          <a:lstStyle>
            <a:lvl1pPr>
              <a:defRPr sz="3600">
                <a:solidFill>
                  <a:schemeClr val="bg1"/>
                </a:solidFill>
              </a:defRPr>
            </a:lvl1pPr>
          </a:lstStyle>
          <a:p>
            <a:r>
              <a:rPr lang="en-US"/>
              <a:t>Click to edit Master title style</a:t>
            </a:r>
            <a:endParaRPr lang="en-US" dirty="0"/>
          </a:p>
        </p:txBody>
      </p:sp>
      <p:sp>
        <p:nvSpPr>
          <p:cNvPr id="7" name="Content Placeholder 6"/>
          <p:cNvSpPr>
            <a:spLocks noGrp="1"/>
          </p:cNvSpPr>
          <p:nvPr>
            <p:ph sz="quarter" idx="13"/>
          </p:nvPr>
        </p:nvSpPr>
        <p:spPr>
          <a:xfrm>
            <a:off x="539496" y="2560320"/>
            <a:ext cx="9445752" cy="3977640"/>
          </a:xfrm>
        </p:spPr>
        <p:txBody>
          <a:bodyPr vert="horz" lIns="91440" tIns="45720" rIns="91440" bIns="45720" rtlCol="0">
            <a:normAutofit/>
          </a:bodyPr>
          <a:lstStyle>
            <a:lvl1pPr>
              <a:defRPr lang="en-US" sz="2400" smtClean="0">
                <a:solidFill>
                  <a:schemeClr val="tx1">
                    <a:lumMod val="75000"/>
                    <a:lumOff val="25000"/>
                  </a:schemeClr>
                </a:solidFill>
                <a:latin typeface="+mj-lt"/>
              </a:defRPr>
            </a:lvl1pPr>
            <a:lvl2pPr>
              <a:defRPr lang="en-US" sz="1200" dirty="0" smtClean="0">
                <a:solidFill>
                  <a:schemeClr val="tx1">
                    <a:lumMod val="75000"/>
                    <a:lumOff val="25000"/>
                  </a:schemeClr>
                </a:solidFill>
              </a:defRPr>
            </a:lvl2pPr>
            <a:lvl3pPr>
              <a:defRPr lang="en-US" sz="1200" dirty="0" smtClean="0">
                <a:solidFill>
                  <a:schemeClr val="tx1">
                    <a:lumMod val="75000"/>
                    <a:lumOff val="25000"/>
                  </a:schemeClr>
                </a:solidFill>
              </a:defRPr>
            </a:lvl3pPr>
            <a:lvl4pPr>
              <a:defRPr lang="en-US" sz="1200" dirty="0" smtClean="0">
                <a:solidFill>
                  <a:schemeClr val="tx1">
                    <a:lumMod val="75000"/>
                    <a:lumOff val="25000"/>
                  </a:schemeClr>
                </a:solidFill>
              </a:defRPr>
            </a:lvl4pPr>
            <a:lvl5pPr>
              <a:defRPr lang="en-US" sz="1200" dirty="0">
                <a:solidFill>
                  <a:schemeClr val="tx1">
                    <a:lumMod val="75000"/>
                    <a:lumOff val="25000"/>
                  </a:schemeClr>
                </a:solidFill>
              </a:defRPr>
            </a:lvl5pPr>
          </a:lstStyle>
          <a:p>
            <a:pPr marL="0" lvl="0" indent="0">
              <a:lnSpc>
                <a:spcPct val="150000"/>
              </a:lnSpc>
              <a:spcBef>
                <a:spcPts val="1000"/>
              </a:spcBef>
              <a:spcAft>
                <a:spcPts val="1200"/>
              </a:spcAft>
              <a:buNone/>
            </a:pPr>
            <a:r>
              <a:rPr lang="en-US"/>
              <a:t>Click to edit Master text styles</a:t>
            </a:r>
          </a:p>
          <a:p>
            <a:pPr marL="0" lvl="1" indent="0">
              <a:lnSpc>
                <a:spcPct val="150000"/>
              </a:lnSpc>
              <a:spcBef>
                <a:spcPts val="1000"/>
              </a:spcBef>
              <a:spcAft>
                <a:spcPts val="1200"/>
              </a:spcAft>
              <a:buNone/>
            </a:pPr>
            <a:r>
              <a:rPr lang="en-US"/>
              <a:t>Second level</a:t>
            </a:r>
          </a:p>
          <a:p>
            <a:pPr marL="0" lvl="2" indent="0">
              <a:lnSpc>
                <a:spcPct val="150000"/>
              </a:lnSpc>
              <a:spcBef>
                <a:spcPts val="1000"/>
              </a:spcBef>
              <a:spcAft>
                <a:spcPts val="1200"/>
              </a:spcAft>
              <a:buNone/>
            </a:pPr>
            <a:r>
              <a:rPr lang="en-US"/>
              <a:t>Third level</a:t>
            </a:r>
          </a:p>
          <a:p>
            <a:pPr marL="0" lvl="3" indent="0">
              <a:lnSpc>
                <a:spcPct val="150000"/>
              </a:lnSpc>
              <a:spcBef>
                <a:spcPts val="1000"/>
              </a:spcBef>
              <a:spcAft>
                <a:spcPts val="1200"/>
              </a:spcAft>
              <a:buNone/>
            </a:pPr>
            <a:r>
              <a:rPr lang="en-US"/>
              <a:t>Fourth level</a:t>
            </a:r>
          </a:p>
          <a:p>
            <a:pPr marL="0" lvl="4" indent="0">
              <a:lnSpc>
                <a:spcPct val="150000"/>
              </a:lnSpc>
              <a:spcBef>
                <a:spcPts val="1000"/>
              </a:spcBef>
              <a:spcAft>
                <a:spcPts val="1200"/>
              </a:spcAft>
              <a:buNone/>
            </a:pPr>
            <a:r>
              <a:rPr lang="en-US"/>
              <a:t>Fifth level</a:t>
            </a:r>
            <a:endParaRPr lang="en-US" dirty="0"/>
          </a:p>
        </p:txBody>
      </p:sp>
    </p:spTree>
    <p:extLst>
      <p:ext uri="{BB962C8B-B14F-4D97-AF65-F5344CB8AC3E}">
        <p14:creationId xmlns:p14="http://schemas.microsoft.com/office/powerpoint/2010/main" val="133565553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256032" y="265176"/>
            <a:ext cx="11683049" cy="6332433"/>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endParaRPr lang="en-US" sz="1800" dirty="0"/>
          </a:p>
        </p:txBody>
      </p:sp>
      <p:sp>
        <p:nvSpPr>
          <p:cNvPr id="2" name="Title Placeholder 1"/>
          <p:cNvSpPr>
            <a:spLocks noGrp="1"/>
          </p:cNvSpPr>
          <p:nvPr>
            <p:ph type="title"/>
          </p:nvPr>
        </p:nvSpPr>
        <p:spPr>
          <a:xfrm>
            <a:off x="521208" y="448056"/>
            <a:ext cx="6876288" cy="640080"/>
          </a:xfrm>
          <a:prstGeom prst="rect">
            <a:avLst/>
          </a:prstGeom>
        </p:spPr>
        <p:txBody>
          <a:bodyPr vert="horz" lIns="91440" tIns="45720" rIns="91440" bIns="45720" rtlCol="0" anchor="b" anchorCtr="0">
            <a:normAutofit/>
          </a:bodyPr>
          <a:lstStyle/>
          <a:p>
            <a:r>
              <a:rPr lang="en-US"/>
              <a:t>Click to edit Master title style</a:t>
            </a:r>
            <a:endParaRPr lang="en-US" dirty="0"/>
          </a:p>
        </p:txBody>
      </p:sp>
      <p:sp>
        <p:nvSpPr>
          <p:cNvPr id="3" name="Text Placeholder 2"/>
          <p:cNvSpPr>
            <a:spLocks noGrp="1"/>
          </p:cNvSpPr>
          <p:nvPr>
            <p:ph type="body" idx="1"/>
          </p:nvPr>
        </p:nvSpPr>
        <p:spPr>
          <a:xfrm>
            <a:off x="539496" y="1435608"/>
            <a:ext cx="4416552" cy="397764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539496" y="6203952"/>
            <a:ext cx="3276600" cy="365125"/>
          </a:xfrm>
          <a:prstGeom prst="rect">
            <a:avLst/>
          </a:prstGeom>
        </p:spPr>
        <p:txBody>
          <a:bodyPr vert="horz" lIns="91440" tIns="45720" rIns="91440" bIns="45720" rtlCol="0" anchor="ctr"/>
          <a:lstStyle>
            <a:lvl1pPr algn="l">
              <a:defRPr sz="1200" baseline="0">
                <a:solidFill>
                  <a:schemeClr val="tx1">
                    <a:lumMod val="65000"/>
                    <a:lumOff val="35000"/>
                  </a:schemeClr>
                </a:solidFill>
              </a:defRPr>
            </a:lvl1pPr>
          </a:lstStyle>
          <a:p>
            <a:fld id="{8BEEBAAA-29B5-4AF5-BC5F-7E580C29002D}" type="datetimeFigureOut">
              <a:rPr lang="en-US" smtClean="0"/>
              <a:pPr/>
              <a:t>12/2/2019</a:t>
            </a:fld>
            <a:endParaRPr lang="en-US" dirty="0"/>
          </a:p>
        </p:txBody>
      </p:sp>
      <p:sp>
        <p:nvSpPr>
          <p:cNvPr id="5" name="Footer Placeholder 4"/>
          <p:cNvSpPr>
            <a:spLocks noGrp="1"/>
          </p:cNvSpPr>
          <p:nvPr>
            <p:ph type="ftr" sz="quarter" idx="3"/>
          </p:nvPr>
        </p:nvSpPr>
        <p:spPr>
          <a:xfrm>
            <a:off x="4648200" y="6203952"/>
            <a:ext cx="2895600" cy="365125"/>
          </a:xfrm>
          <a:prstGeom prst="rect">
            <a:avLst/>
          </a:prstGeom>
        </p:spPr>
        <p:txBody>
          <a:bodyPr vert="horz" lIns="91440" tIns="45720" rIns="91440" bIns="45720" rtlCol="0" anchor="ctr"/>
          <a:lstStyle>
            <a:lvl1pPr algn="ctr">
              <a:defRPr sz="1200" baseline="0">
                <a:solidFill>
                  <a:schemeClr val="tx1">
                    <a:lumMod val="65000"/>
                    <a:lumOff val="35000"/>
                  </a:schemeClr>
                </a:solidFill>
              </a:defRPr>
            </a:lvl1pPr>
          </a:lstStyle>
          <a:p>
            <a:endParaRPr lang="en-US" dirty="0"/>
          </a:p>
        </p:txBody>
      </p:sp>
      <p:sp>
        <p:nvSpPr>
          <p:cNvPr id="6" name="Slide Number Placeholder 5"/>
          <p:cNvSpPr>
            <a:spLocks noGrp="1"/>
          </p:cNvSpPr>
          <p:nvPr>
            <p:ph type="sldNum" sz="quarter" idx="4"/>
          </p:nvPr>
        </p:nvSpPr>
        <p:spPr>
          <a:xfrm>
            <a:off x="8375904" y="6203952"/>
            <a:ext cx="3276600" cy="365125"/>
          </a:xfrm>
          <a:prstGeom prst="rect">
            <a:avLst/>
          </a:prstGeom>
        </p:spPr>
        <p:txBody>
          <a:bodyPr vert="horz" lIns="91440" tIns="45720" rIns="91440" bIns="45720" rtlCol="0" anchor="ctr"/>
          <a:lstStyle>
            <a:lvl1pPr algn="r">
              <a:defRPr sz="1200" baseline="0">
                <a:solidFill>
                  <a:schemeClr val="tx1">
                    <a:lumMod val="65000"/>
                    <a:lumOff val="35000"/>
                  </a:schemeClr>
                </a:solidFill>
              </a:defRPr>
            </a:lvl1pPr>
          </a:lstStyle>
          <a:p>
            <a:fld id="{9860EDB8-5305-433F-BE41-D7A86D811DB3}" type="slidenum">
              <a:rPr lang="en-US" smtClean="0"/>
              <a:pPr/>
              <a:t>‹#›</a:t>
            </a:fld>
            <a:endParaRPr lang="en-US" dirty="0"/>
          </a:p>
        </p:txBody>
      </p:sp>
      <p:cxnSp>
        <p:nvCxnSpPr>
          <p:cNvPr id="8" name="Straight Connector 7"/>
          <p:cNvCxnSpPr/>
          <p:nvPr userDrawn="1"/>
        </p:nvCxnSpPr>
        <p:spPr>
          <a:xfrm>
            <a:off x="604434" y="1196392"/>
            <a:ext cx="10983132" cy="0"/>
          </a:xfrm>
          <a:prstGeom prst="line">
            <a:avLst/>
          </a:prstGeom>
          <a:ln w="25400">
            <a:solidFill>
              <a:srgbClr val="D2472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67549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Lst>
  <p:txStyles>
    <p:titleStyle>
      <a:lvl1pPr algn="l" defTabSz="914400" rtl="0" eaLnBrk="1" latinLnBrk="0" hangingPunct="1">
        <a:spcBef>
          <a:spcPct val="0"/>
        </a:spcBef>
        <a:buNone/>
        <a:defRPr sz="2800" kern="1200">
          <a:solidFill>
            <a:schemeClr val="tx1"/>
          </a:solidFill>
          <a:latin typeface="+mj-lt"/>
          <a:ea typeface="+mj-ea"/>
          <a:cs typeface="+mj-cs"/>
        </a:defRPr>
      </a:lvl1pPr>
    </p:titleStyle>
    <p:bodyStyle>
      <a:lvl1pPr marL="0" indent="0" algn="l" defTabSz="914400" rtl="0" eaLnBrk="1" latinLnBrk="0" hangingPunct="1">
        <a:lnSpc>
          <a:spcPct val="150000"/>
        </a:lnSpc>
        <a:spcBef>
          <a:spcPts val="1000"/>
        </a:spcBef>
        <a:spcAft>
          <a:spcPts val="1200"/>
        </a:spcAft>
        <a:buFontTx/>
        <a:buNone/>
        <a:defRPr lang="en-US" sz="1200" kern="1200" dirty="0">
          <a:solidFill>
            <a:schemeClr val="tx1"/>
          </a:solidFill>
          <a:latin typeface="+mn-lt"/>
          <a:ea typeface="+mn-ea"/>
          <a:cs typeface="+mn-cs"/>
        </a:defRPr>
      </a:lvl1pPr>
      <a:lvl2pPr marL="228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2pPr>
      <a:lvl3pPr marL="685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a:solidFill>
            <a:schemeClr val="tx1"/>
          </a:solidFill>
          <a:latin typeface="+mn-lt"/>
          <a:ea typeface="+mn-ea"/>
          <a:cs typeface="+mn-cs"/>
        </a:defRPr>
      </a:lvl3pPr>
      <a:lvl4pPr marL="11430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4pPr>
      <a:lvl5pPr marL="16002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5pPr>
      <a:lvl6pPr marL="20574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6pPr>
      <a:lvl7pPr marL="25146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7pPr>
      <a:lvl8pPr marL="2971800" indent="-228600" algn="l" defTabSz="914400" rtl="0" eaLnBrk="1" latinLnBrk="0" hangingPunct="1">
        <a:lnSpc>
          <a:spcPct val="150000"/>
        </a:lnSpc>
        <a:spcBef>
          <a:spcPts val="1000"/>
        </a:spcBef>
        <a:spcAft>
          <a:spcPts val="1200"/>
        </a:spcAft>
        <a:buFont typeface="Arial" panose="020B0604020202020204" pitchFamily="34" charset="0"/>
        <a:buChar char="•"/>
        <a:defRPr lang="en-US" sz="1200" kern="1200" dirty="0" smtClean="0">
          <a:solidFill>
            <a:schemeClr val="tx1"/>
          </a:solidFill>
          <a:latin typeface="+mn-lt"/>
          <a:ea typeface="+mn-ea"/>
          <a:cs typeface="+mn-cs"/>
        </a:defRPr>
      </a:lvl8pPr>
      <a:lvl9pPr marL="3429000" indent="-228600" algn="l" defTabSz="914400" rtl="0" eaLnBrk="1" latinLnBrk="0" hangingPunct="1">
        <a:lnSpc>
          <a:spcPct val="90000"/>
        </a:lnSpc>
        <a:spcBef>
          <a:spcPct val="30000"/>
        </a:spcBef>
        <a:buFont typeface="Arial" panose="020B0604020202020204" pitchFamily="34" charset="0"/>
        <a:buNone/>
        <a:defRPr sz="12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jpg"/><Relationship Id="rId1" Type="http://schemas.openxmlformats.org/officeDocument/2006/relationships/slideLayout" Target="../slideLayouts/slideLayout2.xml"/><Relationship Id="rId6" Type="http://schemas.openxmlformats.org/officeDocument/2006/relationships/image" Target="../media/image18.jpg"/><Relationship Id="rId5" Type="http://schemas.openxmlformats.org/officeDocument/2006/relationships/image" Target="../media/image17.jpg"/><Relationship Id="rId4" Type="http://schemas.openxmlformats.org/officeDocument/2006/relationships/image" Target="../media/image16.jpg"/></Relationships>
</file>

<file path=ppt/slides/_rels/slide13.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image" Target="../media/image21.jp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38200" y="1164324"/>
            <a:ext cx="10515600" cy="2387600"/>
          </a:xfrm>
        </p:spPr>
        <p:txBody>
          <a:bodyPr anchor="ctr" anchorCtr="0">
            <a:normAutofit/>
          </a:bodyPr>
          <a:lstStyle/>
          <a:p>
            <a:r>
              <a:rPr lang="en-US" sz="4800" b="1" dirty="0">
                <a:solidFill>
                  <a:schemeClr val="bg1"/>
                </a:solidFill>
              </a:rPr>
              <a:t>Systematic Car Classification System </a:t>
            </a:r>
          </a:p>
        </p:txBody>
      </p:sp>
      <p:sp>
        <p:nvSpPr>
          <p:cNvPr id="3" name="Subtitle 2"/>
          <p:cNvSpPr>
            <a:spLocks noGrp="1"/>
          </p:cNvSpPr>
          <p:nvPr>
            <p:ph type="subTitle" idx="4294967295"/>
          </p:nvPr>
        </p:nvSpPr>
        <p:spPr>
          <a:xfrm>
            <a:off x="855620" y="2933105"/>
            <a:ext cx="9582736" cy="1137793"/>
          </a:xfrm>
        </p:spPr>
        <p:txBody>
          <a:bodyPr>
            <a:normAutofit/>
          </a:bodyPr>
          <a:lstStyle/>
          <a:p>
            <a:pPr marL="0" indent="0">
              <a:buNone/>
            </a:pPr>
            <a:r>
              <a:rPr lang="en-US" sz="2400" dirty="0">
                <a:solidFill>
                  <a:schemeClr val="bg1"/>
                </a:solidFill>
                <a:latin typeface="+mj-lt"/>
              </a:rPr>
              <a:t>By Hamza Yousaf</a:t>
            </a:r>
          </a:p>
        </p:txBody>
      </p:sp>
      <p:pic>
        <p:nvPicPr>
          <p:cNvPr id="1026" name="Picture 2" descr="Image result for car logos">
            <a:extLst>
              <a:ext uri="{FF2B5EF4-FFF2-40B4-BE49-F238E27FC236}">
                <a16:creationId xmlns:a16="http://schemas.microsoft.com/office/drawing/2014/main" id="{FE1346CA-F709-4C7D-AE7A-A96E0EEDA8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3577" y="2933105"/>
            <a:ext cx="4737644" cy="3439120"/>
          </a:xfrm>
          <a:prstGeom prst="rect">
            <a:avLst/>
          </a:prstGeom>
          <a:noFill/>
          <a:effectLst>
            <a:softEdge rad="419100"/>
          </a:effectLst>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93DD974-60CF-480D-8D8B-D41C4CF98CD4}"/>
              </a:ext>
            </a:extLst>
          </p:cNvPr>
          <p:cNvPicPr>
            <a:picLocks noChangeAspect="1"/>
          </p:cNvPicPr>
          <p:nvPr/>
        </p:nvPicPr>
        <p:blipFill>
          <a:blip r:embed="rId4"/>
          <a:stretch>
            <a:fillRect/>
          </a:stretch>
        </p:blipFill>
        <p:spPr>
          <a:xfrm>
            <a:off x="851646" y="4791075"/>
            <a:ext cx="2579237" cy="1934428"/>
          </a:xfrm>
          <a:prstGeom prst="rect">
            <a:avLst/>
          </a:prstGeom>
        </p:spPr>
      </p:pic>
    </p:spTree>
    <p:extLst>
      <p:ext uri="{BB962C8B-B14F-4D97-AF65-F5344CB8AC3E}">
        <p14:creationId xmlns:p14="http://schemas.microsoft.com/office/powerpoint/2010/main" val="24718077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9958-1EBA-4DF3-BF96-47FB0D199226}"/>
              </a:ext>
            </a:extLst>
          </p:cNvPr>
          <p:cNvSpPr>
            <a:spLocks noGrp="1"/>
          </p:cNvSpPr>
          <p:nvPr>
            <p:ph type="title"/>
          </p:nvPr>
        </p:nvSpPr>
        <p:spPr/>
        <p:txBody>
          <a:bodyPr/>
          <a:lstStyle/>
          <a:p>
            <a:r>
              <a:rPr lang="en-CA" dirty="0"/>
              <a:t>Results - Training</a:t>
            </a:r>
          </a:p>
        </p:txBody>
      </p:sp>
      <p:pic>
        <p:nvPicPr>
          <p:cNvPr id="5" name="Content Placeholder 4">
            <a:extLst>
              <a:ext uri="{FF2B5EF4-FFF2-40B4-BE49-F238E27FC236}">
                <a16:creationId xmlns:a16="http://schemas.microsoft.com/office/drawing/2014/main" id="{12477030-02ED-4D1F-895B-EF235279425C}"/>
              </a:ext>
            </a:extLst>
          </p:cNvPr>
          <p:cNvPicPr>
            <a:picLocks noGrp="1" noChangeAspect="1"/>
          </p:cNvPicPr>
          <p:nvPr>
            <p:ph sz="quarter" idx="10"/>
          </p:nvPr>
        </p:nvPicPr>
        <p:blipFill>
          <a:blip r:embed="rId2"/>
          <a:stretch>
            <a:fillRect/>
          </a:stretch>
        </p:blipFill>
        <p:spPr>
          <a:xfrm>
            <a:off x="701498" y="2081214"/>
            <a:ext cx="5151613" cy="277759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
        <p:nvSpPr>
          <p:cNvPr id="6" name="TextBox 5">
            <a:extLst>
              <a:ext uri="{FF2B5EF4-FFF2-40B4-BE49-F238E27FC236}">
                <a16:creationId xmlns:a16="http://schemas.microsoft.com/office/drawing/2014/main" id="{1222D195-14F8-4155-9A8E-001AD4AEAE17}"/>
              </a:ext>
            </a:extLst>
          </p:cNvPr>
          <p:cNvSpPr txBox="1"/>
          <p:nvPr/>
        </p:nvSpPr>
        <p:spPr>
          <a:xfrm>
            <a:off x="1867605" y="1376363"/>
            <a:ext cx="2819401" cy="369332"/>
          </a:xfrm>
          <a:prstGeom prst="rect">
            <a:avLst/>
          </a:prstGeom>
          <a:noFill/>
        </p:spPr>
        <p:txBody>
          <a:bodyPr wrap="square" rtlCol="0">
            <a:spAutoFit/>
          </a:bodyPr>
          <a:lstStyle/>
          <a:p>
            <a:r>
              <a:rPr lang="en-CA" dirty="0"/>
              <a:t>Car Make Model Training</a:t>
            </a:r>
          </a:p>
        </p:txBody>
      </p:sp>
      <p:sp>
        <p:nvSpPr>
          <p:cNvPr id="7" name="TextBox 6">
            <a:extLst>
              <a:ext uri="{FF2B5EF4-FFF2-40B4-BE49-F238E27FC236}">
                <a16:creationId xmlns:a16="http://schemas.microsoft.com/office/drawing/2014/main" id="{B4C7A079-09AD-4747-89D2-7A3EA9F16C0A}"/>
              </a:ext>
            </a:extLst>
          </p:cNvPr>
          <p:cNvSpPr txBox="1"/>
          <p:nvPr/>
        </p:nvSpPr>
        <p:spPr>
          <a:xfrm>
            <a:off x="7829901" y="1376363"/>
            <a:ext cx="2356733" cy="369332"/>
          </a:xfrm>
          <a:prstGeom prst="rect">
            <a:avLst/>
          </a:prstGeom>
          <a:noFill/>
        </p:spPr>
        <p:txBody>
          <a:bodyPr wrap="square" rtlCol="0">
            <a:spAutoFit/>
          </a:bodyPr>
          <a:lstStyle/>
          <a:p>
            <a:r>
              <a:rPr lang="en-CA" dirty="0"/>
              <a:t>BMW Model Training</a:t>
            </a:r>
          </a:p>
        </p:txBody>
      </p:sp>
      <p:pic>
        <p:nvPicPr>
          <p:cNvPr id="9" name="Picture 8">
            <a:extLst>
              <a:ext uri="{FF2B5EF4-FFF2-40B4-BE49-F238E27FC236}">
                <a16:creationId xmlns:a16="http://schemas.microsoft.com/office/drawing/2014/main" id="{D8D24529-FA6E-4959-8D65-F9995A14BEBA}"/>
              </a:ext>
            </a:extLst>
          </p:cNvPr>
          <p:cNvPicPr>
            <a:picLocks noChangeAspect="1"/>
          </p:cNvPicPr>
          <p:nvPr/>
        </p:nvPicPr>
        <p:blipFill>
          <a:blip r:embed="rId3"/>
          <a:stretch>
            <a:fillRect/>
          </a:stretch>
        </p:blipFill>
        <p:spPr>
          <a:xfrm>
            <a:off x="6296025" y="2081214"/>
            <a:ext cx="5424487" cy="277973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6235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46A5-E25B-4AE0-8387-52FD3644F09E}"/>
              </a:ext>
            </a:extLst>
          </p:cNvPr>
          <p:cNvSpPr>
            <a:spLocks noGrp="1"/>
          </p:cNvSpPr>
          <p:nvPr>
            <p:ph type="title"/>
          </p:nvPr>
        </p:nvSpPr>
        <p:spPr/>
        <p:txBody>
          <a:bodyPr/>
          <a:lstStyle/>
          <a:p>
            <a:r>
              <a:rPr lang="en-CA" dirty="0"/>
              <a:t>Results – Car Detection – YOLOV3</a:t>
            </a:r>
          </a:p>
        </p:txBody>
      </p:sp>
      <p:sp>
        <p:nvSpPr>
          <p:cNvPr id="3" name="Content Placeholder 2">
            <a:extLst>
              <a:ext uri="{FF2B5EF4-FFF2-40B4-BE49-F238E27FC236}">
                <a16:creationId xmlns:a16="http://schemas.microsoft.com/office/drawing/2014/main" id="{92966B84-3FB3-4781-A20A-7D4E3D89BA51}"/>
              </a:ext>
            </a:extLst>
          </p:cNvPr>
          <p:cNvSpPr>
            <a:spLocks noGrp="1"/>
          </p:cNvSpPr>
          <p:nvPr>
            <p:ph sz="quarter" idx="10"/>
          </p:nvPr>
        </p:nvSpPr>
        <p:spPr>
          <a:xfrm>
            <a:off x="2655760" y="5697854"/>
            <a:ext cx="6880480" cy="858581"/>
          </a:xfrm>
        </p:spPr>
        <p:txBody>
          <a:bodyPr>
            <a:normAutofit/>
          </a:bodyPr>
          <a:lstStyle/>
          <a:p>
            <a:pPr algn="ctr"/>
            <a:r>
              <a:rPr lang="en-US" dirty="0"/>
              <a:t>Bounding boxes detected by the pre-trained YOLOv3 model. The boxes presented are for visual purposes only, the actual function returns the images cropped to these boxes</a:t>
            </a:r>
            <a:endParaRPr lang="en-CA" dirty="0"/>
          </a:p>
        </p:txBody>
      </p:sp>
      <p:pic>
        <p:nvPicPr>
          <p:cNvPr id="7" name="Picture 6">
            <a:extLst>
              <a:ext uri="{FF2B5EF4-FFF2-40B4-BE49-F238E27FC236}">
                <a16:creationId xmlns:a16="http://schemas.microsoft.com/office/drawing/2014/main" id="{A1FEAB8F-6AC7-430B-9A85-A615500C3BA6}"/>
              </a:ext>
            </a:extLst>
          </p:cNvPr>
          <p:cNvPicPr>
            <a:picLocks noChangeAspect="1"/>
          </p:cNvPicPr>
          <p:nvPr/>
        </p:nvPicPr>
        <p:blipFill>
          <a:blip r:embed="rId2"/>
          <a:stretch>
            <a:fillRect/>
          </a:stretch>
        </p:blipFill>
        <p:spPr>
          <a:xfrm>
            <a:off x="7439024" y="1371599"/>
            <a:ext cx="4324350" cy="2981325"/>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C66B57C2-826C-49AC-AE8E-712E8EB30932}"/>
              </a:ext>
            </a:extLst>
          </p:cNvPr>
          <p:cNvPicPr>
            <a:picLocks noChangeAspect="1"/>
          </p:cNvPicPr>
          <p:nvPr/>
        </p:nvPicPr>
        <p:blipFill>
          <a:blip r:embed="rId3"/>
          <a:stretch>
            <a:fillRect/>
          </a:stretch>
        </p:blipFill>
        <p:spPr>
          <a:xfrm>
            <a:off x="581026" y="1433512"/>
            <a:ext cx="4324350" cy="298132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DC5129B1-EF54-442A-8C5C-7685ED3822D6}"/>
              </a:ext>
            </a:extLst>
          </p:cNvPr>
          <p:cNvPicPr>
            <a:picLocks noChangeAspect="1"/>
          </p:cNvPicPr>
          <p:nvPr/>
        </p:nvPicPr>
        <p:blipFill>
          <a:blip r:embed="rId4"/>
          <a:stretch>
            <a:fillRect/>
          </a:stretch>
        </p:blipFill>
        <p:spPr>
          <a:xfrm>
            <a:off x="3933825" y="2371153"/>
            <a:ext cx="4324350" cy="2981325"/>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2101437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C46A5-E25B-4AE0-8387-52FD3644F09E}"/>
              </a:ext>
            </a:extLst>
          </p:cNvPr>
          <p:cNvSpPr>
            <a:spLocks noGrp="1"/>
          </p:cNvSpPr>
          <p:nvPr>
            <p:ph type="title"/>
          </p:nvPr>
        </p:nvSpPr>
        <p:spPr>
          <a:xfrm>
            <a:off x="521207" y="448056"/>
            <a:ext cx="7736968" cy="640080"/>
          </a:xfrm>
        </p:spPr>
        <p:txBody>
          <a:bodyPr>
            <a:normAutofit/>
          </a:bodyPr>
          <a:lstStyle/>
          <a:p>
            <a:r>
              <a:rPr lang="en-CA" dirty="0"/>
              <a:t>Results – Car Make Recognition – ModelNetV2</a:t>
            </a:r>
          </a:p>
        </p:txBody>
      </p:sp>
      <p:sp>
        <p:nvSpPr>
          <p:cNvPr id="3" name="Content Placeholder 2">
            <a:extLst>
              <a:ext uri="{FF2B5EF4-FFF2-40B4-BE49-F238E27FC236}">
                <a16:creationId xmlns:a16="http://schemas.microsoft.com/office/drawing/2014/main" id="{92966B84-3FB3-4781-A20A-7D4E3D89BA51}"/>
              </a:ext>
            </a:extLst>
          </p:cNvPr>
          <p:cNvSpPr>
            <a:spLocks noGrp="1"/>
          </p:cNvSpPr>
          <p:nvPr>
            <p:ph sz="quarter" idx="10"/>
          </p:nvPr>
        </p:nvSpPr>
        <p:spPr>
          <a:xfrm>
            <a:off x="2655760" y="5697854"/>
            <a:ext cx="6880480" cy="858581"/>
          </a:xfrm>
        </p:spPr>
        <p:txBody>
          <a:bodyPr>
            <a:normAutofit/>
          </a:bodyPr>
          <a:lstStyle/>
          <a:p>
            <a:pPr algn="ctr"/>
            <a:r>
              <a:rPr lang="en-US" dirty="0"/>
              <a:t>Predictions made by the Car Make Model. The car make prediction is reported on the top left. This output is only presented for visual purposes, the actual output is just the car make string.</a:t>
            </a:r>
            <a:endParaRPr lang="en-CA" dirty="0"/>
          </a:p>
        </p:txBody>
      </p:sp>
      <p:pic>
        <p:nvPicPr>
          <p:cNvPr id="18" name="Picture 17">
            <a:extLst>
              <a:ext uri="{FF2B5EF4-FFF2-40B4-BE49-F238E27FC236}">
                <a16:creationId xmlns:a16="http://schemas.microsoft.com/office/drawing/2014/main" id="{896996C1-6D4E-40CA-8131-AE1640FE7CD3}"/>
              </a:ext>
            </a:extLst>
          </p:cNvPr>
          <p:cNvPicPr>
            <a:picLocks noChangeAspect="1"/>
          </p:cNvPicPr>
          <p:nvPr/>
        </p:nvPicPr>
        <p:blipFill>
          <a:blip r:embed="rId2"/>
          <a:stretch>
            <a:fillRect/>
          </a:stretch>
        </p:blipFill>
        <p:spPr>
          <a:xfrm>
            <a:off x="3858119" y="1485661"/>
            <a:ext cx="3481634" cy="2320183"/>
          </a:xfrm>
          <a:prstGeom prst="rect">
            <a:avLst/>
          </a:prstGeom>
          <a:ln>
            <a:noFill/>
          </a:ln>
          <a:effectLst>
            <a:outerShdw blurRad="190500" algn="tl" rotWithShape="0">
              <a:srgbClr val="000000">
                <a:alpha val="70000"/>
              </a:srgbClr>
            </a:outerShdw>
          </a:effectLst>
        </p:spPr>
      </p:pic>
      <p:pic>
        <p:nvPicPr>
          <p:cNvPr id="20" name="Picture 19">
            <a:extLst>
              <a:ext uri="{FF2B5EF4-FFF2-40B4-BE49-F238E27FC236}">
                <a16:creationId xmlns:a16="http://schemas.microsoft.com/office/drawing/2014/main" id="{258221AE-498A-4A6D-B5DF-2657BA55D5F3}"/>
              </a:ext>
            </a:extLst>
          </p:cNvPr>
          <p:cNvPicPr>
            <a:picLocks noChangeAspect="1"/>
          </p:cNvPicPr>
          <p:nvPr/>
        </p:nvPicPr>
        <p:blipFill>
          <a:blip r:embed="rId3"/>
          <a:stretch>
            <a:fillRect/>
          </a:stretch>
        </p:blipFill>
        <p:spPr>
          <a:xfrm>
            <a:off x="549527" y="1496944"/>
            <a:ext cx="3308592" cy="2456183"/>
          </a:xfrm>
          <a:prstGeom prst="rect">
            <a:avLst/>
          </a:prstGeom>
          <a:ln>
            <a:noFill/>
          </a:ln>
          <a:effectLst>
            <a:outerShdw blurRad="190500" algn="tl" rotWithShape="0">
              <a:srgbClr val="000000">
                <a:alpha val="70000"/>
              </a:srgbClr>
            </a:outerShdw>
          </a:effectLst>
        </p:spPr>
      </p:pic>
      <p:pic>
        <p:nvPicPr>
          <p:cNvPr id="22" name="Picture 21">
            <a:extLst>
              <a:ext uri="{FF2B5EF4-FFF2-40B4-BE49-F238E27FC236}">
                <a16:creationId xmlns:a16="http://schemas.microsoft.com/office/drawing/2014/main" id="{67553DBD-AA59-4924-9D18-3D316FFE5BF2}"/>
              </a:ext>
            </a:extLst>
          </p:cNvPr>
          <p:cNvPicPr>
            <a:picLocks noChangeAspect="1"/>
          </p:cNvPicPr>
          <p:nvPr/>
        </p:nvPicPr>
        <p:blipFill>
          <a:blip r:embed="rId4"/>
          <a:stretch>
            <a:fillRect/>
          </a:stretch>
        </p:blipFill>
        <p:spPr>
          <a:xfrm>
            <a:off x="7286625" y="1485661"/>
            <a:ext cx="4355848" cy="2026931"/>
          </a:xfrm>
          <a:prstGeom prst="rect">
            <a:avLst/>
          </a:prstGeom>
          <a:ln>
            <a:noFill/>
          </a:ln>
          <a:effectLst>
            <a:outerShdw blurRad="190500" algn="tl" rotWithShape="0">
              <a:srgbClr val="000000">
                <a:alpha val="70000"/>
              </a:srgbClr>
            </a:outerShdw>
          </a:effectLst>
        </p:spPr>
      </p:pic>
      <p:pic>
        <p:nvPicPr>
          <p:cNvPr id="16" name="Picture 15">
            <a:extLst>
              <a:ext uri="{FF2B5EF4-FFF2-40B4-BE49-F238E27FC236}">
                <a16:creationId xmlns:a16="http://schemas.microsoft.com/office/drawing/2014/main" id="{E4F03BEF-19FB-4CC1-A890-4C697AEF219B}"/>
              </a:ext>
            </a:extLst>
          </p:cNvPr>
          <p:cNvPicPr>
            <a:picLocks noChangeAspect="1"/>
          </p:cNvPicPr>
          <p:nvPr/>
        </p:nvPicPr>
        <p:blipFill>
          <a:blip r:embed="rId5"/>
          <a:stretch>
            <a:fillRect/>
          </a:stretch>
        </p:blipFill>
        <p:spPr>
          <a:xfrm>
            <a:off x="3707902" y="3338513"/>
            <a:ext cx="3241423" cy="2147443"/>
          </a:xfrm>
          <a:prstGeom prst="rect">
            <a:avLst/>
          </a:prstGeom>
          <a:ln>
            <a:noFill/>
          </a:ln>
          <a:effectLst>
            <a:outerShdw blurRad="190500" algn="tl" rotWithShape="0">
              <a:srgbClr val="000000">
                <a:alpha val="70000"/>
              </a:srgbClr>
            </a:outerShdw>
          </a:effectLst>
        </p:spPr>
      </p:pic>
      <p:pic>
        <p:nvPicPr>
          <p:cNvPr id="14" name="Picture 13">
            <a:extLst>
              <a:ext uri="{FF2B5EF4-FFF2-40B4-BE49-F238E27FC236}">
                <a16:creationId xmlns:a16="http://schemas.microsoft.com/office/drawing/2014/main" id="{E0261C90-5AFC-4EC6-BE5D-32D6387CD372}"/>
              </a:ext>
            </a:extLst>
          </p:cNvPr>
          <p:cNvPicPr>
            <a:picLocks noChangeAspect="1"/>
          </p:cNvPicPr>
          <p:nvPr/>
        </p:nvPicPr>
        <p:blipFill>
          <a:blip r:embed="rId6"/>
          <a:stretch>
            <a:fillRect/>
          </a:stretch>
        </p:blipFill>
        <p:spPr>
          <a:xfrm>
            <a:off x="6982909" y="3512592"/>
            <a:ext cx="2928938" cy="16202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935213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9EE555-3E23-40BE-A117-2F595B066183}"/>
              </a:ext>
            </a:extLst>
          </p:cNvPr>
          <p:cNvSpPr>
            <a:spLocks noGrp="1"/>
          </p:cNvSpPr>
          <p:nvPr>
            <p:ph type="title"/>
          </p:nvPr>
        </p:nvSpPr>
        <p:spPr/>
        <p:txBody>
          <a:bodyPr>
            <a:normAutofit fontScale="90000"/>
          </a:bodyPr>
          <a:lstStyle/>
          <a:p>
            <a:r>
              <a:rPr lang="en-CA" dirty="0"/>
              <a:t>Results – Car Model Recognition – ModelNetV2</a:t>
            </a:r>
          </a:p>
        </p:txBody>
      </p:sp>
      <p:sp>
        <p:nvSpPr>
          <p:cNvPr id="3" name="Content Placeholder 2">
            <a:extLst>
              <a:ext uri="{FF2B5EF4-FFF2-40B4-BE49-F238E27FC236}">
                <a16:creationId xmlns:a16="http://schemas.microsoft.com/office/drawing/2014/main" id="{E6825E25-CF45-4A03-B328-91D815F3C354}"/>
              </a:ext>
            </a:extLst>
          </p:cNvPr>
          <p:cNvSpPr>
            <a:spLocks noGrp="1"/>
          </p:cNvSpPr>
          <p:nvPr>
            <p:ph sz="quarter" idx="10"/>
          </p:nvPr>
        </p:nvSpPr>
        <p:spPr>
          <a:xfrm>
            <a:off x="539496" y="1490662"/>
            <a:ext cx="4142042" cy="4772026"/>
          </a:xfrm>
        </p:spPr>
        <p:txBody>
          <a:bodyPr>
            <a:normAutofit/>
          </a:bodyPr>
          <a:lstStyle/>
          <a:p>
            <a:r>
              <a:rPr lang="en-US" dirty="0"/>
              <a:t>All the predictions made were incorrect to a certain degree. We did expect incorrect predictions due to a low validation accuracy. </a:t>
            </a:r>
          </a:p>
          <a:p>
            <a:r>
              <a:rPr lang="en-US" dirty="0"/>
              <a:t>But, if one observes the differences between the actual car models and the predicted car models, it isn’t surprising that our model was wrong. </a:t>
            </a:r>
          </a:p>
          <a:p>
            <a:r>
              <a:rPr lang="en-US" dirty="0"/>
              <a:t>Some of the car model predictions were correct but with the wrong year, and other predictions had different models but the differences in the models were too minor. </a:t>
            </a:r>
          </a:p>
          <a:p>
            <a:r>
              <a:rPr lang="en-US" dirty="0"/>
              <a:t>If we had trained our BMW model accurately, then we are sure the class predictions would have been a lot more closer to the actual classes.</a:t>
            </a:r>
            <a:endParaRPr lang="en-CA" dirty="0"/>
          </a:p>
        </p:txBody>
      </p:sp>
      <p:pic>
        <p:nvPicPr>
          <p:cNvPr id="9" name="Picture 8">
            <a:extLst>
              <a:ext uri="{FF2B5EF4-FFF2-40B4-BE49-F238E27FC236}">
                <a16:creationId xmlns:a16="http://schemas.microsoft.com/office/drawing/2014/main" id="{37885345-6D94-41A3-99BB-96EA5E438D56}"/>
              </a:ext>
            </a:extLst>
          </p:cNvPr>
          <p:cNvPicPr>
            <a:picLocks noChangeAspect="1"/>
          </p:cNvPicPr>
          <p:nvPr/>
        </p:nvPicPr>
        <p:blipFill>
          <a:blip r:embed="rId2"/>
          <a:stretch>
            <a:fillRect/>
          </a:stretch>
        </p:blipFill>
        <p:spPr>
          <a:xfrm>
            <a:off x="4723004" y="1357813"/>
            <a:ext cx="3997134" cy="1890211"/>
          </a:xfrm>
          <a:prstGeom prst="rect">
            <a:avLst/>
          </a:prstGeom>
          <a:ln>
            <a:noFill/>
          </a:ln>
          <a:effectLst>
            <a:outerShdw blurRad="190500" algn="tl" rotWithShape="0">
              <a:srgbClr val="000000">
                <a:alpha val="70000"/>
              </a:srgbClr>
            </a:outerShdw>
          </a:effectLst>
        </p:spPr>
      </p:pic>
      <p:pic>
        <p:nvPicPr>
          <p:cNvPr id="15" name="Picture 14">
            <a:extLst>
              <a:ext uri="{FF2B5EF4-FFF2-40B4-BE49-F238E27FC236}">
                <a16:creationId xmlns:a16="http://schemas.microsoft.com/office/drawing/2014/main" id="{CE965A88-333C-4D65-BAEF-DE5F1B0A79CA}"/>
              </a:ext>
            </a:extLst>
          </p:cNvPr>
          <p:cNvPicPr>
            <a:picLocks noChangeAspect="1"/>
          </p:cNvPicPr>
          <p:nvPr/>
        </p:nvPicPr>
        <p:blipFill>
          <a:blip r:embed="rId3"/>
          <a:stretch>
            <a:fillRect/>
          </a:stretch>
        </p:blipFill>
        <p:spPr>
          <a:xfrm>
            <a:off x="4723004" y="2933700"/>
            <a:ext cx="6058851" cy="3786782"/>
          </a:xfrm>
          <a:prstGeom prst="rect">
            <a:avLst/>
          </a:prstGeom>
          <a:ln>
            <a:noFill/>
          </a:ln>
          <a:effectLst>
            <a:outerShdw blurRad="190500" algn="tl" rotWithShape="0">
              <a:srgbClr val="000000">
                <a:alpha val="70000"/>
              </a:srgbClr>
            </a:outerShdw>
          </a:effectLst>
        </p:spPr>
      </p:pic>
      <p:pic>
        <p:nvPicPr>
          <p:cNvPr id="7" name="Picture 6">
            <a:extLst>
              <a:ext uri="{FF2B5EF4-FFF2-40B4-BE49-F238E27FC236}">
                <a16:creationId xmlns:a16="http://schemas.microsoft.com/office/drawing/2014/main" id="{12FC8504-1C04-45F1-B1B6-0F9A78184CD0}"/>
              </a:ext>
            </a:extLst>
          </p:cNvPr>
          <p:cNvPicPr>
            <a:picLocks noChangeAspect="1"/>
          </p:cNvPicPr>
          <p:nvPr/>
        </p:nvPicPr>
        <p:blipFill>
          <a:blip r:embed="rId4"/>
          <a:stretch>
            <a:fillRect/>
          </a:stretch>
        </p:blipFill>
        <p:spPr>
          <a:xfrm>
            <a:off x="8186737" y="1357813"/>
            <a:ext cx="3622431" cy="264890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20799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7A2347-B728-4521-B8DD-31EA6397324B}"/>
              </a:ext>
            </a:extLst>
          </p:cNvPr>
          <p:cNvSpPr>
            <a:spLocks noGrp="1"/>
          </p:cNvSpPr>
          <p:nvPr>
            <p:ph type="title"/>
          </p:nvPr>
        </p:nvSpPr>
        <p:spPr/>
        <p:txBody>
          <a:bodyPr/>
          <a:lstStyle/>
          <a:p>
            <a:r>
              <a:rPr lang="en-CA" dirty="0"/>
              <a:t>Results – Final Results</a:t>
            </a:r>
          </a:p>
        </p:txBody>
      </p:sp>
      <p:pic>
        <p:nvPicPr>
          <p:cNvPr id="19" name="Picture 18">
            <a:extLst>
              <a:ext uri="{FF2B5EF4-FFF2-40B4-BE49-F238E27FC236}">
                <a16:creationId xmlns:a16="http://schemas.microsoft.com/office/drawing/2014/main" id="{7825A127-CE32-4BA3-A4E4-E94901928DFE}"/>
              </a:ext>
            </a:extLst>
          </p:cNvPr>
          <p:cNvPicPr>
            <a:picLocks noChangeAspect="1"/>
          </p:cNvPicPr>
          <p:nvPr/>
        </p:nvPicPr>
        <p:blipFill>
          <a:blip r:embed="rId2"/>
          <a:stretch>
            <a:fillRect/>
          </a:stretch>
        </p:blipFill>
        <p:spPr>
          <a:xfrm>
            <a:off x="7134224" y="1347788"/>
            <a:ext cx="4721549" cy="3533784"/>
          </a:xfrm>
          <a:prstGeom prst="rect">
            <a:avLst/>
          </a:prstGeom>
          <a:ln>
            <a:noFill/>
          </a:ln>
          <a:effectLst>
            <a:outerShdw blurRad="190500" algn="tl" rotWithShape="0">
              <a:srgbClr val="000000">
                <a:alpha val="70000"/>
              </a:srgbClr>
            </a:outerShdw>
          </a:effectLst>
        </p:spPr>
      </p:pic>
      <p:pic>
        <p:nvPicPr>
          <p:cNvPr id="21" name="Picture 20">
            <a:extLst>
              <a:ext uri="{FF2B5EF4-FFF2-40B4-BE49-F238E27FC236}">
                <a16:creationId xmlns:a16="http://schemas.microsoft.com/office/drawing/2014/main" id="{935BE75E-8074-46E7-B1FC-4FF9E48A7A59}"/>
              </a:ext>
            </a:extLst>
          </p:cNvPr>
          <p:cNvPicPr>
            <a:picLocks noChangeAspect="1"/>
          </p:cNvPicPr>
          <p:nvPr/>
        </p:nvPicPr>
        <p:blipFill>
          <a:blip r:embed="rId3"/>
          <a:stretch>
            <a:fillRect/>
          </a:stretch>
        </p:blipFill>
        <p:spPr>
          <a:xfrm>
            <a:off x="745801" y="1347788"/>
            <a:ext cx="4542351" cy="3399666"/>
          </a:xfrm>
          <a:prstGeom prst="rect">
            <a:avLst/>
          </a:prstGeom>
          <a:ln>
            <a:noFill/>
          </a:ln>
          <a:effectLst>
            <a:outerShdw blurRad="190500" algn="tl" rotWithShape="0">
              <a:srgbClr val="000000">
                <a:alpha val="70000"/>
              </a:srgbClr>
            </a:outerShdw>
          </a:effectLst>
        </p:spPr>
      </p:pic>
      <p:pic>
        <p:nvPicPr>
          <p:cNvPr id="17" name="Picture 16">
            <a:extLst>
              <a:ext uri="{FF2B5EF4-FFF2-40B4-BE49-F238E27FC236}">
                <a16:creationId xmlns:a16="http://schemas.microsoft.com/office/drawing/2014/main" id="{8A9C3737-27A1-4E51-AC30-3314578FD100}"/>
              </a:ext>
            </a:extLst>
          </p:cNvPr>
          <p:cNvPicPr>
            <a:picLocks noChangeAspect="1"/>
          </p:cNvPicPr>
          <p:nvPr/>
        </p:nvPicPr>
        <p:blipFill>
          <a:blip r:embed="rId4"/>
          <a:stretch>
            <a:fillRect/>
          </a:stretch>
        </p:blipFill>
        <p:spPr>
          <a:xfrm>
            <a:off x="3977315" y="3252408"/>
            <a:ext cx="3995111" cy="2990091"/>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8589352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8952D-D605-4655-B8F1-3DF70D8992FE}"/>
              </a:ext>
            </a:extLst>
          </p:cNvPr>
          <p:cNvSpPr>
            <a:spLocks noGrp="1"/>
          </p:cNvSpPr>
          <p:nvPr>
            <p:ph type="title"/>
          </p:nvPr>
        </p:nvSpPr>
        <p:spPr/>
        <p:txBody>
          <a:bodyPr/>
          <a:lstStyle/>
          <a:p>
            <a:r>
              <a:rPr lang="en-CA" dirty="0"/>
              <a:t>Results – Final Results</a:t>
            </a:r>
          </a:p>
        </p:txBody>
      </p:sp>
      <p:pic>
        <p:nvPicPr>
          <p:cNvPr id="7" name="Picture 6">
            <a:extLst>
              <a:ext uri="{FF2B5EF4-FFF2-40B4-BE49-F238E27FC236}">
                <a16:creationId xmlns:a16="http://schemas.microsoft.com/office/drawing/2014/main" id="{601FA9E9-FA4C-47E9-886B-1B620518C1E8}"/>
              </a:ext>
            </a:extLst>
          </p:cNvPr>
          <p:cNvPicPr>
            <a:picLocks noChangeAspect="1"/>
          </p:cNvPicPr>
          <p:nvPr/>
        </p:nvPicPr>
        <p:blipFill>
          <a:blip r:embed="rId2"/>
          <a:stretch>
            <a:fillRect/>
          </a:stretch>
        </p:blipFill>
        <p:spPr>
          <a:xfrm>
            <a:off x="6996113" y="1437356"/>
            <a:ext cx="4506915" cy="3373144"/>
          </a:xfrm>
          <a:prstGeom prst="rect">
            <a:avLst/>
          </a:prstGeom>
          <a:ln>
            <a:noFill/>
          </a:ln>
          <a:effectLst>
            <a:outerShdw blurRad="190500" algn="tl" rotWithShape="0">
              <a:srgbClr val="000000">
                <a:alpha val="70000"/>
              </a:srgbClr>
            </a:outerShdw>
          </a:effectLst>
        </p:spPr>
      </p:pic>
      <p:pic>
        <p:nvPicPr>
          <p:cNvPr id="9" name="Picture 8">
            <a:extLst>
              <a:ext uri="{FF2B5EF4-FFF2-40B4-BE49-F238E27FC236}">
                <a16:creationId xmlns:a16="http://schemas.microsoft.com/office/drawing/2014/main" id="{2C0B7E69-EAF7-416E-BEA7-DEE05ED89267}"/>
              </a:ext>
            </a:extLst>
          </p:cNvPr>
          <p:cNvPicPr>
            <a:picLocks noChangeAspect="1"/>
          </p:cNvPicPr>
          <p:nvPr/>
        </p:nvPicPr>
        <p:blipFill>
          <a:blip r:embed="rId3"/>
          <a:stretch>
            <a:fillRect/>
          </a:stretch>
        </p:blipFill>
        <p:spPr>
          <a:xfrm>
            <a:off x="750564" y="1389878"/>
            <a:ext cx="4410770" cy="3301185"/>
          </a:xfrm>
          <a:prstGeom prst="rect">
            <a:avLst/>
          </a:prstGeom>
          <a:ln>
            <a:noFill/>
          </a:ln>
          <a:effectLst>
            <a:outerShdw blurRad="190500" algn="tl" rotWithShape="0">
              <a:srgbClr val="000000">
                <a:alpha val="70000"/>
              </a:srgbClr>
            </a:outerShdw>
          </a:effectLst>
        </p:spPr>
      </p:pic>
      <p:pic>
        <p:nvPicPr>
          <p:cNvPr id="5" name="Picture 4">
            <a:extLst>
              <a:ext uri="{FF2B5EF4-FFF2-40B4-BE49-F238E27FC236}">
                <a16:creationId xmlns:a16="http://schemas.microsoft.com/office/drawing/2014/main" id="{2FE9B448-F5CB-4939-A050-59EA1CCC9726}"/>
              </a:ext>
            </a:extLst>
          </p:cNvPr>
          <p:cNvPicPr>
            <a:picLocks noChangeAspect="1"/>
          </p:cNvPicPr>
          <p:nvPr/>
        </p:nvPicPr>
        <p:blipFill>
          <a:blip r:embed="rId4"/>
          <a:stretch>
            <a:fillRect/>
          </a:stretch>
        </p:blipFill>
        <p:spPr>
          <a:xfrm>
            <a:off x="3979539" y="3422181"/>
            <a:ext cx="3935736" cy="2945652"/>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40339815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FABE-810E-484D-889C-1B9716E56B8E}"/>
              </a:ext>
            </a:extLst>
          </p:cNvPr>
          <p:cNvSpPr>
            <a:spLocks noGrp="1"/>
          </p:cNvSpPr>
          <p:nvPr>
            <p:ph type="title"/>
          </p:nvPr>
        </p:nvSpPr>
        <p:spPr/>
        <p:txBody>
          <a:bodyPr/>
          <a:lstStyle/>
          <a:p>
            <a:r>
              <a:rPr lang="en-CA" dirty="0"/>
              <a:t>Main Challenges – Time Constraints</a:t>
            </a:r>
          </a:p>
        </p:txBody>
      </p:sp>
      <p:sp>
        <p:nvSpPr>
          <p:cNvPr id="3" name="Content Placeholder 2">
            <a:extLst>
              <a:ext uri="{FF2B5EF4-FFF2-40B4-BE49-F238E27FC236}">
                <a16:creationId xmlns:a16="http://schemas.microsoft.com/office/drawing/2014/main" id="{969BC802-5C0A-468C-8ACD-505D875355B1}"/>
              </a:ext>
            </a:extLst>
          </p:cNvPr>
          <p:cNvSpPr>
            <a:spLocks noGrp="1"/>
          </p:cNvSpPr>
          <p:nvPr>
            <p:ph sz="quarter" idx="10"/>
          </p:nvPr>
        </p:nvSpPr>
        <p:spPr/>
        <p:txBody>
          <a:bodyPr/>
          <a:lstStyle/>
          <a:p>
            <a:r>
              <a:rPr lang="en-US" dirty="0"/>
              <a:t>The dataset we used had to be limited to only a couple car makes (15). It is quite time consuming to train a model on hundreds of thousands of images. We lacked the proper hardware to do it in an efficient manner. So, we had to work with 1/4th the size of the dataset to train our Car Make model.</a:t>
            </a:r>
          </a:p>
          <a:p>
            <a:r>
              <a:rPr lang="en-US" dirty="0"/>
              <a:t>Time also constrained the number of Car Model models we could train. We were only able to train 3 models (BMW, Benz, Audi) for recognition. These models did not have enough time to train as they achieved only 80% validation accuracies. Given more time to play around with parameters, an ideal validation accuracy for the models would have been 95%+.</a:t>
            </a:r>
            <a:endParaRPr lang="en-CA" dirty="0"/>
          </a:p>
        </p:txBody>
      </p:sp>
      <p:pic>
        <p:nvPicPr>
          <p:cNvPr id="6146" name="Picture 2" descr="Image result for challenges">
            <a:extLst>
              <a:ext uri="{FF2B5EF4-FFF2-40B4-BE49-F238E27FC236}">
                <a16:creationId xmlns:a16="http://schemas.microsoft.com/office/drawing/2014/main" id="{54A494AD-6F80-4F77-8530-BADA8F0DC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063" y="1819275"/>
            <a:ext cx="5734050" cy="4038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32086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DFABE-810E-484D-889C-1B9716E56B8E}"/>
              </a:ext>
            </a:extLst>
          </p:cNvPr>
          <p:cNvSpPr>
            <a:spLocks noGrp="1"/>
          </p:cNvSpPr>
          <p:nvPr>
            <p:ph type="title"/>
          </p:nvPr>
        </p:nvSpPr>
        <p:spPr/>
        <p:txBody>
          <a:bodyPr/>
          <a:lstStyle/>
          <a:p>
            <a:r>
              <a:rPr lang="en-CA" dirty="0"/>
              <a:t>Main Challenges – SIFT Authentication</a:t>
            </a:r>
          </a:p>
        </p:txBody>
      </p:sp>
      <p:sp>
        <p:nvSpPr>
          <p:cNvPr id="3" name="Content Placeholder 2">
            <a:extLst>
              <a:ext uri="{FF2B5EF4-FFF2-40B4-BE49-F238E27FC236}">
                <a16:creationId xmlns:a16="http://schemas.microsoft.com/office/drawing/2014/main" id="{969BC802-5C0A-468C-8ACD-505D875355B1}"/>
              </a:ext>
            </a:extLst>
          </p:cNvPr>
          <p:cNvSpPr>
            <a:spLocks noGrp="1"/>
          </p:cNvSpPr>
          <p:nvPr>
            <p:ph sz="quarter" idx="10"/>
          </p:nvPr>
        </p:nvSpPr>
        <p:spPr/>
        <p:txBody>
          <a:bodyPr/>
          <a:lstStyle/>
          <a:p>
            <a:r>
              <a:rPr lang="en-US" dirty="0"/>
              <a:t>We were unable to fully develop out SIFT Authenticator algorithm. With the current implementation, given an image of a car and its class, the algorithm would retrieve a random image from that class and compute the accuracy of the prediction. It would have been better instead to choose an image which had the same post as the input image, therefore making the accuracy prediction of the algorithm more authentic. We were also unable to fully implement the calculation of the homography that would map one image to the other.</a:t>
            </a:r>
            <a:endParaRPr lang="en-CA" dirty="0"/>
          </a:p>
        </p:txBody>
      </p:sp>
      <p:pic>
        <p:nvPicPr>
          <p:cNvPr id="6" name="Picture 5">
            <a:extLst>
              <a:ext uri="{FF2B5EF4-FFF2-40B4-BE49-F238E27FC236}">
                <a16:creationId xmlns:a16="http://schemas.microsoft.com/office/drawing/2014/main" id="{10A1F1C2-209A-4B08-B420-20134977388E}"/>
              </a:ext>
            </a:extLst>
          </p:cNvPr>
          <p:cNvPicPr>
            <a:picLocks noChangeAspect="1"/>
          </p:cNvPicPr>
          <p:nvPr/>
        </p:nvPicPr>
        <p:blipFill>
          <a:blip r:embed="rId2"/>
          <a:stretch>
            <a:fillRect/>
          </a:stretch>
        </p:blipFill>
        <p:spPr>
          <a:xfrm>
            <a:off x="5160165" y="2062163"/>
            <a:ext cx="6566721" cy="3276794"/>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0460240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D9A83-1E99-4E3F-A7B2-BE3C884CC241}"/>
              </a:ext>
            </a:extLst>
          </p:cNvPr>
          <p:cNvSpPr>
            <a:spLocks noGrp="1"/>
          </p:cNvSpPr>
          <p:nvPr>
            <p:ph type="title"/>
          </p:nvPr>
        </p:nvSpPr>
        <p:spPr/>
        <p:txBody>
          <a:bodyPr/>
          <a:lstStyle/>
          <a:p>
            <a:r>
              <a:rPr lang="en-CA" dirty="0"/>
              <a:t>Topics Covered</a:t>
            </a:r>
          </a:p>
        </p:txBody>
      </p:sp>
      <p:sp>
        <p:nvSpPr>
          <p:cNvPr id="3" name="Content Placeholder 2">
            <a:extLst>
              <a:ext uri="{FF2B5EF4-FFF2-40B4-BE49-F238E27FC236}">
                <a16:creationId xmlns:a16="http://schemas.microsoft.com/office/drawing/2014/main" id="{8A6F1FCC-C012-4098-A2C2-5EB9EDA31E7B}"/>
              </a:ext>
            </a:extLst>
          </p:cNvPr>
          <p:cNvSpPr>
            <a:spLocks noGrp="1"/>
          </p:cNvSpPr>
          <p:nvPr>
            <p:ph sz="quarter" idx="10"/>
          </p:nvPr>
        </p:nvSpPr>
        <p:spPr>
          <a:xfrm>
            <a:off x="539495" y="1435608"/>
            <a:ext cx="11009567" cy="3977640"/>
          </a:xfrm>
        </p:spPr>
        <p:txBody>
          <a:bodyPr>
            <a:normAutofit/>
          </a:bodyPr>
          <a:lstStyle/>
          <a:p>
            <a:pPr marL="171450" indent="-171450">
              <a:buFontTx/>
              <a:buChar char="-"/>
            </a:pPr>
            <a:r>
              <a:rPr lang="en-CA" sz="2000" dirty="0"/>
              <a:t>Convolutional Neural Networks (YOLOv3, ModelNetV2)</a:t>
            </a:r>
          </a:p>
          <a:p>
            <a:pPr marL="400050" lvl="1" indent="-171450">
              <a:buFontTx/>
              <a:buChar char="-"/>
            </a:pPr>
            <a:r>
              <a:rPr lang="en-CA" sz="2000" dirty="0"/>
              <a:t>Used for detections and recognition</a:t>
            </a:r>
          </a:p>
          <a:p>
            <a:pPr marL="171450" indent="-171450">
              <a:buFontTx/>
              <a:buChar char="-"/>
            </a:pPr>
            <a:r>
              <a:rPr lang="en-CA" sz="2000" dirty="0"/>
              <a:t>SIFT (OpenCV)</a:t>
            </a:r>
          </a:p>
          <a:p>
            <a:pPr marL="400050" lvl="1" indent="-171450">
              <a:buFontTx/>
              <a:buChar char="-"/>
            </a:pPr>
            <a:r>
              <a:rPr lang="en-CA" sz="2000" dirty="0"/>
              <a:t>Used to authenticate the recognitions made by our models</a:t>
            </a:r>
          </a:p>
        </p:txBody>
      </p:sp>
    </p:spTree>
    <p:extLst>
      <p:ext uri="{BB962C8B-B14F-4D97-AF65-F5344CB8AC3E}">
        <p14:creationId xmlns:p14="http://schemas.microsoft.com/office/powerpoint/2010/main" val="982714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68EB7F-01A5-419A-9108-EA185E5B59E5}"/>
              </a:ext>
            </a:extLst>
          </p:cNvPr>
          <p:cNvSpPr>
            <a:spLocks noGrp="1"/>
          </p:cNvSpPr>
          <p:nvPr>
            <p:ph type="title"/>
          </p:nvPr>
        </p:nvSpPr>
        <p:spPr/>
        <p:txBody>
          <a:bodyPr/>
          <a:lstStyle/>
          <a:p>
            <a:r>
              <a:rPr lang="en-CA" dirty="0"/>
              <a:t>Future Works</a:t>
            </a:r>
          </a:p>
        </p:txBody>
      </p:sp>
      <p:sp>
        <p:nvSpPr>
          <p:cNvPr id="3" name="Content Placeholder 2">
            <a:extLst>
              <a:ext uri="{FF2B5EF4-FFF2-40B4-BE49-F238E27FC236}">
                <a16:creationId xmlns:a16="http://schemas.microsoft.com/office/drawing/2014/main" id="{36A7E00C-BBAF-42E1-B33B-7C28112845B1}"/>
              </a:ext>
            </a:extLst>
          </p:cNvPr>
          <p:cNvSpPr>
            <a:spLocks noGrp="1"/>
          </p:cNvSpPr>
          <p:nvPr>
            <p:ph sz="quarter" idx="10"/>
          </p:nvPr>
        </p:nvSpPr>
        <p:spPr/>
        <p:txBody>
          <a:bodyPr/>
          <a:lstStyle/>
          <a:p>
            <a:r>
              <a:rPr lang="en-US" dirty="0"/>
              <a:t>We plan on first overcoming the challenges discussed in the previous section by allocating more time to the training process. </a:t>
            </a:r>
          </a:p>
          <a:p>
            <a:r>
              <a:rPr lang="en-US" dirty="0"/>
              <a:t>We will like to experiment with different models for detecting makes and models. </a:t>
            </a:r>
          </a:p>
          <a:p>
            <a:r>
              <a:rPr lang="en-US" dirty="0"/>
              <a:t>The SIFT authentication can be improved by automatically finding a similar pose to the image being authenticated. </a:t>
            </a:r>
          </a:p>
          <a:p>
            <a:r>
              <a:rPr lang="en-US" dirty="0"/>
              <a:t>We want to create an easy to use API to allow developers to access and deploy our system onto their own applications.</a:t>
            </a:r>
            <a:endParaRPr lang="en-CA" dirty="0"/>
          </a:p>
        </p:txBody>
      </p:sp>
      <p:pic>
        <p:nvPicPr>
          <p:cNvPr id="7170" name="Picture 2" descr="Image result for future education">
            <a:extLst>
              <a:ext uri="{FF2B5EF4-FFF2-40B4-BE49-F238E27FC236}">
                <a16:creationId xmlns:a16="http://schemas.microsoft.com/office/drawing/2014/main" id="{5B7CF42F-3A10-4CF9-8026-64DA543258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0067" y="2076450"/>
            <a:ext cx="6593308" cy="3690938"/>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39748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Problem Definition</a:t>
            </a:r>
          </a:p>
        </p:txBody>
      </p:sp>
      <p:sp>
        <p:nvSpPr>
          <p:cNvPr id="38" name="Content Placeholder 17"/>
          <p:cNvSpPr txBox="1">
            <a:spLocks/>
          </p:cNvSpPr>
          <p:nvPr/>
        </p:nvSpPr>
        <p:spPr>
          <a:xfrm>
            <a:off x="541610" y="1524707"/>
            <a:ext cx="4754290" cy="498086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latin typeface="Segoe UI" panose="020B0502040204020203" pitchFamily="34" charset="0"/>
                <a:cs typeface="Segoe UI" panose="020B0502040204020203" pitchFamily="34" charset="0"/>
              </a:rPr>
              <a:t>In today’s day and age our lives have become heavily dependent on cars. There are billions of cars on the road today, serving the main and primary purpose of transporting people from one location to another. It is then necessary that we know the type of cars that we see and drive every day. </a:t>
            </a:r>
          </a:p>
          <a:p>
            <a:pPr marL="0" lvl="0" indent="0">
              <a:spcAft>
                <a:spcPts val="600"/>
              </a:spcAft>
              <a:buNone/>
              <a:defRPr/>
            </a:pPr>
            <a:r>
              <a:rPr lang="en-US" dirty="0">
                <a:latin typeface="Segoe UI" panose="020B0502040204020203" pitchFamily="34" charset="0"/>
                <a:cs typeface="Segoe UI" panose="020B0502040204020203" pitchFamily="34" charset="0"/>
              </a:rPr>
              <a:t>When criminal activity occurs, security cameras often capture a suspect vehicle. Being able to quickly detect and identify vehicle details can narrow down targets and allow law enforcement officials to act sooner. </a:t>
            </a:r>
          </a:p>
          <a:p>
            <a:pPr marL="0" lvl="0" indent="0">
              <a:spcAft>
                <a:spcPts val="600"/>
              </a:spcAft>
              <a:buNone/>
              <a:defRPr/>
            </a:pPr>
            <a:r>
              <a:rPr lang="en-US" dirty="0">
                <a:latin typeface="Segoe UI" panose="020B0502040204020203" pitchFamily="34" charset="0"/>
                <a:cs typeface="Segoe UI" panose="020B0502040204020203" pitchFamily="34" charset="0"/>
              </a:rPr>
              <a:t>For dealerships and private sellers in the car market, they can come across many cars for which they need to create listings for. It is expected that a car listing contains all the necessary information about the car.</a:t>
            </a:r>
          </a:p>
        </p:txBody>
      </p:sp>
      <p:pic>
        <p:nvPicPr>
          <p:cNvPr id="3" name="Picture 2">
            <a:extLst>
              <a:ext uri="{FF2B5EF4-FFF2-40B4-BE49-F238E27FC236}">
                <a16:creationId xmlns:a16="http://schemas.microsoft.com/office/drawing/2014/main" id="{536C19C7-5C5B-4665-9BAD-D6AB00C3D886}"/>
              </a:ext>
            </a:extLst>
          </p:cNvPr>
          <p:cNvPicPr>
            <a:picLocks noChangeAspect="1"/>
          </p:cNvPicPr>
          <p:nvPr/>
        </p:nvPicPr>
        <p:blipFill>
          <a:blip r:embed="rId2"/>
          <a:stretch>
            <a:fillRect/>
          </a:stretch>
        </p:blipFill>
        <p:spPr>
          <a:xfrm>
            <a:off x="5905210" y="1700213"/>
            <a:ext cx="5920077" cy="40814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57616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Autofit/>
          </a:bodyPr>
          <a:lstStyle/>
          <a:p>
            <a:r>
              <a:rPr lang="en-US" dirty="0">
                <a:latin typeface="Segoe UI Light" panose="020B0502040204020203" pitchFamily="34" charset="0"/>
                <a:cs typeface="Segoe UI Light" panose="020B0502040204020203" pitchFamily="34" charset="0"/>
              </a:rPr>
              <a:t>Goal</a:t>
            </a:r>
          </a:p>
        </p:txBody>
      </p:sp>
      <p:sp>
        <p:nvSpPr>
          <p:cNvPr id="38" name="Content Placeholder 17"/>
          <p:cNvSpPr txBox="1">
            <a:spLocks/>
          </p:cNvSpPr>
          <p:nvPr/>
        </p:nvSpPr>
        <p:spPr>
          <a:xfrm>
            <a:off x="541610" y="1524707"/>
            <a:ext cx="4754290" cy="4980867"/>
          </a:xfrm>
          <a:prstGeom prst="rect">
            <a:avLst/>
          </a:prstGeom>
        </p:spPr>
        <p:txBody>
          <a:bodyPr vert="horz" lIns="91440" tIns="45720" rIns="91440" bIns="45720" rtlCol="0">
            <a:normAutofit/>
          </a:bodyPr>
          <a:lstStyle>
            <a:lvl1pPr marL="2286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1pPr>
            <a:lvl2pPr marL="6858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2pPr>
            <a:lvl3pPr marL="11430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3pPr>
            <a:lvl4pPr marL="16002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smtClean="0">
                <a:solidFill>
                  <a:schemeClr val="tx1">
                    <a:lumMod val="75000"/>
                    <a:lumOff val="25000"/>
                  </a:schemeClr>
                </a:solidFill>
                <a:latin typeface="+mn-lt"/>
                <a:ea typeface="+mn-ea"/>
                <a:cs typeface="+mn-cs"/>
              </a:defRPr>
            </a:lvl4pPr>
            <a:lvl5pPr marL="2057400" indent="-228600" algn="l" defTabSz="914400" rtl="0" eaLnBrk="1" latinLnBrk="0" hangingPunct="1">
              <a:lnSpc>
                <a:spcPts val="1800"/>
              </a:lnSpc>
              <a:spcBef>
                <a:spcPts val="1000"/>
              </a:spcBef>
              <a:spcAft>
                <a:spcPts val="1000"/>
              </a:spcAft>
              <a:buFont typeface="Arial" panose="020B0604020202020204" pitchFamily="34" charset="0"/>
              <a:buChar char="•"/>
              <a:defRPr lang="en-US" sz="12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a:lstStyle>
          <a:p>
            <a:pPr marL="0" lvl="0" indent="0">
              <a:spcAft>
                <a:spcPts val="600"/>
              </a:spcAft>
              <a:buNone/>
              <a:defRPr/>
            </a:pPr>
            <a:r>
              <a:rPr lang="en-US" dirty="0">
                <a:latin typeface="Segoe UI" panose="020B0502040204020203" pitchFamily="34" charset="0"/>
                <a:cs typeface="Segoe UI" panose="020B0502040204020203" pitchFamily="34" charset="0"/>
              </a:rPr>
              <a:t>Our aim was to develop a car classification system where a user can input a picture of any car and then get all vehicle specifications about the car. </a:t>
            </a:r>
          </a:p>
          <a:p>
            <a:pPr marL="0" lvl="0" indent="0">
              <a:spcAft>
                <a:spcPts val="600"/>
              </a:spcAft>
              <a:buNone/>
              <a:defRPr/>
            </a:pPr>
            <a:r>
              <a:rPr lang="en-US" dirty="0">
                <a:latin typeface="Segoe UI" panose="020B0502040204020203" pitchFamily="34" charset="0"/>
                <a:cs typeface="Segoe UI" panose="020B0502040204020203" pitchFamily="34" charset="0"/>
              </a:rPr>
              <a:t>The classifier would also be able detect multiple cars within an image, highlight them using a bounding box, and then display information about each of the cars. Our primary objective was speed. We wanted users of the system to quickly retrieve the information they needed. </a:t>
            </a:r>
          </a:p>
        </p:txBody>
      </p:sp>
      <p:pic>
        <p:nvPicPr>
          <p:cNvPr id="6" name="Picture 5">
            <a:extLst>
              <a:ext uri="{FF2B5EF4-FFF2-40B4-BE49-F238E27FC236}">
                <a16:creationId xmlns:a16="http://schemas.microsoft.com/office/drawing/2014/main" id="{75A3930F-E14C-45FE-9F3C-B9163C457AA7}"/>
              </a:ext>
            </a:extLst>
          </p:cNvPr>
          <p:cNvPicPr>
            <a:picLocks noChangeAspect="1"/>
          </p:cNvPicPr>
          <p:nvPr/>
        </p:nvPicPr>
        <p:blipFill>
          <a:blip r:embed="rId2"/>
          <a:stretch>
            <a:fillRect/>
          </a:stretch>
        </p:blipFill>
        <p:spPr>
          <a:xfrm>
            <a:off x="5606451" y="1785938"/>
            <a:ext cx="6149994" cy="4074371"/>
          </a:xfrm>
          <a:prstGeom prst="rect">
            <a:avLst/>
          </a:prstGeom>
          <a:ln>
            <a:noFill/>
          </a:ln>
          <a:effectLst>
            <a:outerShdw blurRad="190500" algn="tl" rotWithShape="0">
              <a:srgbClr val="000000">
                <a:alpha val="70000"/>
              </a:srgbClr>
            </a:outerShdw>
          </a:effectLst>
        </p:spPr>
      </p:pic>
      <p:sp>
        <p:nvSpPr>
          <p:cNvPr id="7" name="Rectangle 6">
            <a:extLst>
              <a:ext uri="{FF2B5EF4-FFF2-40B4-BE49-F238E27FC236}">
                <a16:creationId xmlns:a16="http://schemas.microsoft.com/office/drawing/2014/main" id="{8F114642-03EE-49FD-ACA6-E0F73A0BD4E9}"/>
              </a:ext>
            </a:extLst>
          </p:cNvPr>
          <p:cNvSpPr/>
          <p:nvPr/>
        </p:nvSpPr>
        <p:spPr>
          <a:xfrm>
            <a:off x="5869191" y="2838450"/>
            <a:ext cx="5624513" cy="2595562"/>
          </a:xfrm>
          <a:prstGeom prst="rect">
            <a:avLst/>
          </a:prstGeom>
          <a:noFill/>
          <a:ln w="41275">
            <a:solidFill>
              <a:srgbClr val="4FFF0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TextBox 8">
            <a:extLst>
              <a:ext uri="{FF2B5EF4-FFF2-40B4-BE49-F238E27FC236}">
                <a16:creationId xmlns:a16="http://schemas.microsoft.com/office/drawing/2014/main" id="{BECBD8CA-545D-4B17-B6AE-DF257BD0FF7E}"/>
              </a:ext>
            </a:extLst>
          </p:cNvPr>
          <p:cNvSpPr txBox="1"/>
          <p:nvPr/>
        </p:nvSpPr>
        <p:spPr>
          <a:xfrm>
            <a:off x="5869191" y="2838450"/>
            <a:ext cx="1776412" cy="369332"/>
          </a:xfrm>
          <a:prstGeom prst="rect">
            <a:avLst/>
          </a:prstGeom>
          <a:noFill/>
        </p:spPr>
        <p:txBody>
          <a:bodyPr wrap="square" rtlCol="0">
            <a:spAutoFit/>
          </a:bodyPr>
          <a:lstStyle/>
          <a:p>
            <a:r>
              <a:rPr lang="en-CA" b="1" dirty="0">
                <a:solidFill>
                  <a:srgbClr val="4FFF09"/>
                </a:solidFill>
              </a:rPr>
              <a:t>Audi R8 2014</a:t>
            </a:r>
          </a:p>
        </p:txBody>
      </p:sp>
      <p:sp>
        <p:nvSpPr>
          <p:cNvPr id="10" name="TextBox 9">
            <a:extLst>
              <a:ext uri="{FF2B5EF4-FFF2-40B4-BE49-F238E27FC236}">
                <a16:creationId xmlns:a16="http://schemas.microsoft.com/office/drawing/2014/main" id="{D1CB2748-AFB5-4CDC-BE69-C0EB7BCDB581}"/>
              </a:ext>
            </a:extLst>
          </p:cNvPr>
          <p:cNvSpPr txBox="1"/>
          <p:nvPr/>
        </p:nvSpPr>
        <p:spPr>
          <a:xfrm>
            <a:off x="9393442" y="5064680"/>
            <a:ext cx="2100262" cy="369332"/>
          </a:xfrm>
          <a:prstGeom prst="rect">
            <a:avLst/>
          </a:prstGeom>
          <a:noFill/>
        </p:spPr>
        <p:txBody>
          <a:bodyPr wrap="square" rtlCol="0">
            <a:spAutoFit/>
          </a:bodyPr>
          <a:lstStyle/>
          <a:p>
            <a:r>
              <a:rPr lang="en-CA" dirty="0">
                <a:solidFill>
                  <a:srgbClr val="4FFF09"/>
                </a:solidFill>
              </a:rPr>
              <a:t>CONFIDENCE: 93%</a:t>
            </a:r>
          </a:p>
        </p:txBody>
      </p:sp>
    </p:spTree>
    <p:extLst>
      <p:ext uri="{BB962C8B-B14F-4D97-AF65-F5344CB8AC3E}">
        <p14:creationId xmlns:p14="http://schemas.microsoft.com/office/powerpoint/2010/main" val="320638679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84B23B-C378-4F42-B6E5-489A7381E463}"/>
              </a:ext>
            </a:extLst>
          </p:cNvPr>
          <p:cNvSpPr>
            <a:spLocks noGrp="1"/>
          </p:cNvSpPr>
          <p:nvPr>
            <p:ph type="title"/>
          </p:nvPr>
        </p:nvSpPr>
        <p:spPr/>
        <p:txBody>
          <a:bodyPr/>
          <a:lstStyle/>
          <a:p>
            <a:r>
              <a:rPr lang="en-CA" dirty="0"/>
              <a:t>Dataset</a:t>
            </a:r>
          </a:p>
        </p:txBody>
      </p:sp>
      <p:sp>
        <p:nvSpPr>
          <p:cNvPr id="3" name="Content Placeholder 2">
            <a:extLst>
              <a:ext uri="{FF2B5EF4-FFF2-40B4-BE49-F238E27FC236}">
                <a16:creationId xmlns:a16="http://schemas.microsoft.com/office/drawing/2014/main" id="{6309DCF7-3C28-44E5-8582-3894BAC2DB36}"/>
              </a:ext>
            </a:extLst>
          </p:cNvPr>
          <p:cNvSpPr>
            <a:spLocks noGrp="1"/>
          </p:cNvSpPr>
          <p:nvPr>
            <p:ph sz="quarter" idx="10"/>
          </p:nvPr>
        </p:nvSpPr>
        <p:spPr/>
        <p:txBody>
          <a:bodyPr/>
          <a:lstStyle/>
          <a:p>
            <a:r>
              <a:rPr lang="en-US" dirty="0"/>
              <a:t>We used the </a:t>
            </a:r>
            <a:r>
              <a:rPr lang="en-US" dirty="0" err="1"/>
              <a:t>The</a:t>
            </a:r>
            <a:r>
              <a:rPr lang="en-US" dirty="0"/>
              <a:t> Comprehensive Cars (</a:t>
            </a:r>
            <a:r>
              <a:rPr lang="en-US" dirty="0" err="1"/>
              <a:t>CompCars</a:t>
            </a:r>
            <a:r>
              <a:rPr lang="en-US" dirty="0"/>
              <a:t>) dataset which contains 163 car makes and 1,716 car models. There are a total of 136,726 images in the dataset. </a:t>
            </a:r>
          </a:p>
          <a:p>
            <a:r>
              <a:rPr lang="en-US" dirty="0"/>
              <a:t>The dataset contains cars models ranging from the years 2009-2015. We found this dataset to be comprehensive enough for our needs. </a:t>
            </a:r>
          </a:p>
          <a:p>
            <a:r>
              <a:rPr lang="en-US" dirty="0"/>
              <a:t>Although, outside of the scope of this project, there would be a need for even more comprehensive dataset.</a:t>
            </a:r>
            <a:endParaRPr lang="en-CA" dirty="0"/>
          </a:p>
        </p:txBody>
      </p:sp>
      <p:pic>
        <p:nvPicPr>
          <p:cNvPr id="4" name="Picture 3">
            <a:extLst>
              <a:ext uri="{FF2B5EF4-FFF2-40B4-BE49-F238E27FC236}">
                <a16:creationId xmlns:a16="http://schemas.microsoft.com/office/drawing/2014/main" id="{F56FA807-59D8-4FCF-AEC9-689A65323483}"/>
              </a:ext>
            </a:extLst>
          </p:cNvPr>
          <p:cNvPicPr>
            <a:picLocks noChangeAspect="1"/>
          </p:cNvPicPr>
          <p:nvPr/>
        </p:nvPicPr>
        <p:blipFill>
          <a:blip r:embed="rId2"/>
          <a:stretch>
            <a:fillRect/>
          </a:stretch>
        </p:blipFill>
        <p:spPr>
          <a:xfrm>
            <a:off x="5609590" y="1794949"/>
            <a:ext cx="5896609" cy="4158176"/>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7415425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6CEBBB-82E6-42A6-BCA2-316AA0509BC5}"/>
              </a:ext>
            </a:extLst>
          </p:cNvPr>
          <p:cNvSpPr>
            <a:spLocks noGrp="1"/>
          </p:cNvSpPr>
          <p:nvPr>
            <p:ph type="title"/>
          </p:nvPr>
        </p:nvSpPr>
        <p:spPr/>
        <p:txBody>
          <a:bodyPr/>
          <a:lstStyle/>
          <a:p>
            <a:r>
              <a:rPr lang="en-CA" dirty="0"/>
              <a:t>ARCHITECTURE</a:t>
            </a:r>
          </a:p>
        </p:txBody>
      </p:sp>
      <p:sp>
        <p:nvSpPr>
          <p:cNvPr id="3" name="Content Placeholder 2">
            <a:extLst>
              <a:ext uri="{FF2B5EF4-FFF2-40B4-BE49-F238E27FC236}">
                <a16:creationId xmlns:a16="http://schemas.microsoft.com/office/drawing/2014/main" id="{7FD92905-2BCA-4887-B637-F518F223F6EF}"/>
              </a:ext>
            </a:extLst>
          </p:cNvPr>
          <p:cNvSpPr>
            <a:spLocks noGrp="1"/>
          </p:cNvSpPr>
          <p:nvPr>
            <p:ph sz="quarter" idx="10"/>
          </p:nvPr>
        </p:nvSpPr>
        <p:spPr/>
        <p:txBody>
          <a:bodyPr/>
          <a:lstStyle/>
          <a:p>
            <a:r>
              <a:rPr lang="en-US" dirty="0"/>
              <a:t>The Systematic Car Classification System (SCC) was developed to systematically determine the car make, model, and year. We took several existing architectures for individual tasks and combined their results to reach our goal. </a:t>
            </a:r>
            <a:endParaRPr lang="en-CA" dirty="0"/>
          </a:p>
          <a:p>
            <a:r>
              <a:rPr lang="en-US" dirty="0"/>
              <a:t>Our architecture is split into three main modules: car detection &amp; localization, car make recognition, and model + year recognition with SIFT authentication. We shall describe the three modules separately, as each of them utilize their own architectures.</a:t>
            </a:r>
            <a:endParaRPr lang="en-CA" dirty="0"/>
          </a:p>
          <a:p>
            <a:endParaRPr lang="en-CA" dirty="0"/>
          </a:p>
        </p:txBody>
      </p:sp>
      <p:sp>
        <p:nvSpPr>
          <p:cNvPr id="4" name="Rectangle 3">
            <a:extLst>
              <a:ext uri="{FF2B5EF4-FFF2-40B4-BE49-F238E27FC236}">
                <a16:creationId xmlns:a16="http://schemas.microsoft.com/office/drawing/2014/main" id="{D93DAD83-5CAE-499F-9D2C-C387007FBF47}"/>
              </a:ext>
            </a:extLst>
          </p:cNvPr>
          <p:cNvSpPr/>
          <p:nvPr/>
        </p:nvSpPr>
        <p:spPr>
          <a:xfrm>
            <a:off x="5089588" y="1347787"/>
            <a:ext cx="2176464" cy="1462088"/>
          </a:xfrm>
          <a:prstGeom prst="rec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Car Object Detection</a:t>
            </a:r>
          </a:p>
          <a:p>
            <a:pPr algn="ctr"/>
            <a:r>
              <a:rPr lang="en-CA" dirty="0"/>
              <a:t>(YOLOv3)</a:t>
            </a:r>
          </a:p>
        </p:txBody>
      </p:sp>
      <p:sp>
        <p:nvSpPr>
          <p:cNvPr id="5" name="Arrow: Down 4">
            <a:extLst>
              <a:ext uri="{FF2B5EF4-FFF2-40B4-BE49-F238E27FC236}">
                <a16:creationId xmlns:a16="http://schemas.microsoft.com/office/drawing/2014/main" id="{01DA99B2-AF69-4A68-8C2B-CD10BE4D9048}"/>
              </a:ext>
            </a:extLst>
          </p:cNvPr>
          <p:cNvSpPr/>
          <p:nvPr/>
        </p:nvSpPr>
        <p:spPr>
          <a:xfrm>
            <a:off x="5989701" y="2947989"/>
            <a:ext cx="376237" cy="628649"/>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9A25ED2A-CBEE-43FA-ACAE-996F7A2ADD68}"/>
              </a:ext>
            </a:extLst>
          </p:cNvPr>
          <p:cNvSpPr/>
          <p:nvPr/>
        </p:nvSpPr>
        <p:spPr>
          <a:xfrm>
            <a:off x="5089588" y="3790950"/>
            <a:ext cx="2176464" cy="1462088"/>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Car Make Recognition</a:t>
            </a:r>
          </a:p>
          <a:p>
            <a:pPr algn="ctr"/>
            <a:r>
              <a:rPr lang="en-CA" dirty="0"/>
              <a:t>(MobileNetV2)</a:t>
            </a:r>
          </a:p>
        </p:txBody>
      </p:sp>
      <p:sp>
        <p:nvSpPr>
          <p:cNvPr id="7" name="Rectangle 6">
            <a:extLst>
              <a:ext uri="{FF2B5EF4-FFF2-40B4-BE49-F238E27FC236}">
                <a16:creationId xmlns:a16="http://schemas.microsoft.com/office/drawing/2014/main" id="{2667393D-6D8F-407A-9225-A898C97CCBF2}"/>
              </a:ext>
            </a:extLst>
          </p:cNvPr>
          <p:cNvSpPr/>
          <p:nvPr/>
        </p:nvSpPr>
        <p:spPr>
          <a:xfrm>
            <a:off x="8478296" y="1347787"/>
            <a:ext cx="2176464" cy="9953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BMW Model Recognition</a:t>
            </a:r>
          </a:p>
          <a:p>
            <a:pPr algn="ctr"/>
            <a:r>
              <a:rPr lang="en-CA" dirty="0"/>
              <a:t>(MobileNetV2)</a:t>
            </a:r>
          </a:p>
        </p:txBody>
      </p:sp>
      <p:sp>
        <p:nvSpPr>
          <p:cNvPr id="8" name="Arrow: Down 7">
            <a:extLst>
              <a:ext uri="{FF2B5EF4-FFF2-40B4-BE49-F238E27FC236}">
                <a16:creationId xmlns:a16="http://schemas.microsoft.com/office/drawing/2014/main" id="{2B6FFB5C-BB48-4DD4-A3E5-99A57C67AE45}"/>
              </a:ext>
            </a:extLst>
          </p:cNvPr>
          <p:cNvSpPr/>
          <p:nvPr/>
        </p:nvSpPr>
        <p:spPr>
          <a:xfrm rot="16200000">
            <a:off x="7801831" y="3952872"/>
            <a:ext cx="376237" cy="1100137"/>
          </a:xfrm>
          <a:prstGeom prst="downArrow">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Rectangle 8">
            <a:extLst>
              <a:ext uri="{FF2B5EF4-FFF2-40B4-BE49-F238E27FC236}">
                <a16:creationId xmlns:a16="http://schemas.microsoft.com/office/drawing/2014/main" id="{2E3033F4-B222-4ADB-8962-60E48CAD0B08}"/>
              </a:ext>
            </a:extLst>
          </p:cNvPr>
          <p:cNvSpPr/>
          <p:nvPr/>
        </p:nvSpPr>
        <p:spPr>
          <a:xfrm>
            <a:off x="8478296" y="2533649"/>
            <a:ext cx="2176464" cy="9953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Benz Model Recognition</a:t>
            </a:r>
          </a:p>
          <a:p>
            <a:pPr algn="ctr"/>
            <a:r>
              <a:rPr lang="en-CA" dirty="0"/>
              <a:t>(MobileNetV2)</a:t>
            </a:r>
          </a:p>
        </p:txBody>
      </p:sp>
      <p:sp>
        <p:nvSpPr>
          <p:cNvPr id="10" name="Rectangle 9">
            <a:extLst>
              <a:ext uri="{FF2B5EF4-FFF2-40B4-BE49-F238E27FC236}">
                <a16:creationId xmlns:a16="http://schemas.microsoft.com/office/drawing/2014/main" id="{74D44E8A-726B-4569-AD3A-BCF4B5FE963A}"/>
              </a:ext>
            </a:extLst>
          </p:cNvPr>
          <p:cNvSpPr/>
          <p:nvPr/>
        </p:nvSpPr>
        <p:spPr>
          <a:xfrm>
            <a:off x="8478296" y="5210174"/>
            <a:ext cx="2176464" cy="9953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Audi Model Recognition</a:t>
            </a:r>
          </a:p>
          <a:p>
            <a:pPr algn="ctr"/>
            <a:r>
              <a:rPr lang="en-CA" dirty="0"/>
              <a:t>(MobileNetV2)</a:t>
            </a:r>
          </a:p>
        </p:txBody>
      </p:sp>
      <p:sp>
        <p:nvSpPr>
          <p:cNvPr id="11" name="Oval 10">
            <a:extLst>
              <a:ext uri="{FF2B5EF4-FFF2-40B4-BE49-F238E27FC236}">
                <a16:creationId xmlns:a16="http://schemas.microsoft.com/office/drawing/2014/main" id="{A9EC9AC5-6CD1-4C0A-A25A-999C919EB740}"/>
              </a:ext>
            </a:extLst>
          </p:cNvPr>
          <p:cNvSpPr/>
          <p:nvPr/>
        </p:nvSpPr>
        <p:spPr>
          <a:xfrm>
            <a:off x="9435559" y="3700463"/>
            <a:ext cx="261938" cy="2731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C65055E6-4DFF-4ADA-A798-20CA285489C8}"/>
              </a:ext>
            </a:extLst>
          </p:cNvPr>
          <p:cNvSpPr/>
          <p:nvPr/>
        </p:nvSpPr>
        <p:spPr>
          <a:xfrm>
            <a:off x="9435559" y="4195761"/>
            <a:ext cx="261938" cy="2731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84BF46D1-0435-47F4-953E-4CACD3DFD183}"/>
              </a:ext>
            </a:extLst>
          </p:cNvPr>
          <p:cNvSpPr/>
          <p:nvPr/>
        </p:nvSpPr>
        <p:spPr>
          <a:xfrm>
            <a:off x="9435559" y="4691059"/>
            <a:ext cx="261938" cy="2731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F243FFA1-D834-452B-AE0E-7E5C0036DD32}"/>
              </a:ext>
            </a:extLst>
          </p:cNvPr>
          <p:cNvSpPr/>
          <p:nvPr/>
        </p:nvSpPr>
        <p:spPr>
          <a:xfrm rot="16200000">
            <a:off x="10131075" y="3476622"/>
            <a:ext cx="2333625" cy="1019176"/>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SIFT</a:t>
            </a:r>
          </a:p>
          <a:p>
            <a:pPr algn="ctr"/>
            <a:r>
              <a:rPr lang="en-CA" dirty="0"/>
              <a:t>AUTHENTICATION</a:t>
            </a:r>
          </a:p>
        </p:txBody>
      </p:sp>
      <p:cxnSp>
        <p:nvCxnSpPr>
          <p:cNvPr id="17" name="Connector: Elbow 16">
            <a:extLst>
              <a:ext uri="{FF2B5EF4-FFF2-40B4-BE49-F238E27FC236}">
                <a16:creationId xmlns:a16="http://schemas.microsoft.com/office/drawing/2014/main" id="{37FD318F-F077-466C-B6F3-DC6458766ADC}"/>
              </a:ext>
            </a:extLst>
          </p:cNvPr>
          <p:cNvCxnSpPr>
            <a:endCxn id="15" idx="3"/>
          </p:cNvCxnSpPr>
          <p:nvPr/>
        </p:nvCxnSpPr>
        <p:spPr>
          <a:xfrm rot="16200000" flipH="1">
            <a:off x="10426257" y="1947766"/>
            <a:ext cx="1100135" cy="643128"/>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4C2CA6BB-A2F3-4ECE-BABF-74950AEB9CD1}"/>
              </a:ext>
            </a:extLst>
          </p:cNvPr>
          <p:cNvCxnSpPr>
            <a:cxnSpLocks/>
          </p:cNvCxnSpPr>
          <p:nvPr/>
        </p:nvCxnSpPr>
        <p:spPr>
          <a:xfrm>
            <a:off x="9697497" y="3529012"/>
            <a:ext cx="1090802" cy="576263"/>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Elbow 22">
            <a:extLst>
              <a:ext uri="{FF2B5EF4-FFF2-40B4-BE49-F238E27FC236}">
                <a16:creationId xmlns:a16="http://schemas.microsoft.com/office/drawing/2014/main" id="{DAE76934-9E79-4EFD-9488-5CAE5B21B54C}"/>
              </a:ext>
            </a:extLst>
          </p:cNvPr>
          <p:cNvCxnSpPr>
            <a:stCxn id="10" idx="3"/>
            <a:endCxn id="15" idx="1"/>
          </p:cNvCxnSpPr>
          <p:nvPr/>
        </p:nvCxnSpPr>
        <p:spPr>
          <a:xfrm flipV="1">
            <a:off x="10654760" y="5153023"/>
            <a:ext cx="643128" cy="554833"/>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0236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9B45-2977-4073-A5CC-B12F1F70B402}"/>
              </a:ext>
            </a:extLst>
          </p:cNvPr>
          <p:cNvSpPr>
            <a:spLocks noGrp="1"/>
          </p:cNvSpPr>
          <p:nvPr>
            <p:ph type="title"/>
          </p:nvPr>
        </p:nvSpPr>
        <p:spPr>
          <a:xfrm>
            <a:off x="521207" y="448056"/>
            <a:ext cx="8189406" cy="640080"/>
          </a:xfrm>
        </p:spPr>
        <p:txBody>
          <a:bodyPr>
            <a:normAutofit/>
          </a:bodyPr>
          <a:lstStyle/>
          <a:p>
            <a:r>
              <a:rPr lang="en-CA" dirty="0"/>
              <a:t>ARCHITECTURE – Car Detection &amp; Localization</a:t>
            </a:r>
          </a:p>
        </p:txBody>
      </p:sp>
      <p:sp>
        <p:nvSpPr>
          <p:cNvPr id="3" name="Content Placeholder 2">
            <a:extLst>
              <a:ext uri="{FF2B5EF4-FFF2-40B4-BE49-F238E27FC236}">
                <a16:creationId xmlns:a16="http://schemas.microsoft.com/office/drawing/2014/main" id="{285489BF-064A-41B9-AE2A-A0319527DFCD}"/>
              </a:ext>
            </a:extLst>
          </p:cNvPr>
          <p:cNvSpPr>
            <a:spLocks noGrp="1"/>
          </p:cNvSpPr>
          <p:nvPr>
            <p:ph sz="quarter" idx="10"/>
          </p:nvPr>
        </p:nvSpPr>
        <p:spPr/>
        <p:txBody>
          <a:bodyPr/>
          <a:lstStyle/>
          <a:p>
            <a:r>
              <a:rPr lang="en-US" dirty="0"/>
              <a:t>We used the classic </a:t>
            </a:r>
            <a:r>
              <a:rPr lang="en-US" b="1" dirty="0"/>
              <a:t>YOLOv3 architecture </a:t>
            </a:r>
            <a:r>
              <a:rPr lang="en-US" dirty="0"/>
              <a:t>(see Figure 1) for detecting the cars in the image. </a:t>
            </a:r>
          </a:p>
          <a:p>
            <a:r>
              <a:rPr lang="en-US" dirty="0"/>
              <a:t>Due to the complexity of the model and the scope of the project, it was not ideal to train the model. Instead, we used an existing pre-trained model from creators themselves. </a:t>
            </a:r>
          </a:p>
          <a:p>
            <a:r>
              <a:rPr lang="en-US" dirty="0"/>
              <a:t>The model was made to detect bounding boxes only around cars. We used the bounding boxes to get only the car images and packaged as input to the second component. </a:t>
            </a:r>
            <a:endParaRPr lang="en-CA" dirty="0"/>
          </a:p>
        </p:txBody>
      </p:sp>
      <p:pic>
        <p:nvPicPr>
          <p:cNvPr id="5" name="Picture 4" descr="Image result for yolov3 architecture diagram">
            <a:extLst>
              <a:ext uri="{FF2B5EF4-FFF2-40B4-BE49-F238E27FC236}">
                <a16:creationId xmlns:a16="http://schemas.microsoft.com/office/drawing/2014/main" id="{1A23069B-2AEF-4F80-9195-C443C8DD0279}"/>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32094" y="2797491"/>
            <a:ext cx="6397943" cy="1826895"/>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
        <p:nvSpPr>
          <p:cNvPr id="6" name="TextBox 5">
            <a:extLst>
              <a:ext uri="{FF2B5EF4-FFF2-40B4-BE49-F238E27FC236}">
                <a16:creationId xmlns:a16="http://schemas.microsoft.com/office/drawing/2014/main" id="{EA8B74FD-41A0-41B8-8817-A1743569996A}"/>
              </a:ext>
            </a:extLst>
          </p:cNvPr>
          <p:cNvSpPr txBox="1"/>
          <p:nvPr/>
        </p:nvSpPr>
        <p:spPr>
          <a:xfrm>
            <a:off x="7472363" y="2143125"/>
            <a:ext cx="2476500" cy="369332"/>
          </a:xfrm>
          <a:prstGeom prst="rect">
            <a:avLst/>
          </a:prstGeom>
          <a:noFill/>
        </p:spPr>
        <p:txBody>
          <a:bodyPr wrap="square" rtlCol="0">
            <a:spAutoFit/>
          </a:bodyPr>
          <a:lstStyle/>
          <a:p>
            <a:r>
              <a:rPr lang="en-CA" b="1" dirty="0"/>
              <a:t>YOLOv3 Architecture</a:t>
            </a:r>
          </a:p>
        </p:txBody>
      </p:sp>
    </p:spTree>
    <p:extLst>
      <p:ext uri="{BB962C8B-B14F-4D97-AF65-F5344CB8AC3E}">
        <p14:creationId xmlns:p14="http://schemas.microsoft.com/office/powerpoint/2010/main" val="42294132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9B45-2977-4073-A5CC-B12F1F70B402}"/>
              </a:ext>
            </a:extLst>
          </p:cNvPr>
          <p:cNvSpPr>
            <a:spLocks noGrp="1"/>
          </p:cNvSpPr>
          <p:nvPr>
            <p:ph type="title"/>
          </p:nvPr>
        </p:nvSpPr>
        <p:spPr>
          <a:xfrm>
            <a:off x="521207" y="448056"/>
            <a:ext cx="8189406" cy="640080"/>
          </a:xfrm>
        </p:spPr>
        <p:txBody>
          <a:bodyPr>
            <a:normAutofit/>
          </a:bodyPr>
          <a:lstStyle/>
          <a:p>
            <a:r>
              <a:rPr lang="en-CA" dirty="0"/>
              <a:t>ARCHITECTURE – Car Make Recognition</a:t>
            </a:r>
          </a:p>
        </p:txBody>
      </p:sp>
      <p:sp>
        <p:nvSpPr>
          <p:cNvPr id="3" name="Content Placeholder 2">
            <a:extLst>
              <a:ext uri="{FF2B5EF4-FFF2-40B4-BE49-F238E27FC236}">
                <a16:creationId xmlns:a16="http://schemas.microsoft.com/office/drawing/2014/main" id="{285489BF-064A-41B9-AE2A-A0319527DFCD}"/>
              </a:ext>
            </a:extLst>
          </p:cNvPr>
          <p:cNvSpPr>
            <a:spLocks noGrp="1"/>
          </p:cNvSpPr>
          <p:nvPr>
            <p:ph sz="quarter" idx="10"/>
          </p:nvPr>
        </p:nvSpPr>
        <p:spPr/>
        <p:txBody>
          <a:bodyPr/>
          <a:lstStyle/>
          <a:p>
            <a:r>
              <a:rPr lang="en-US" dirty="0"/>
              <a:t>We used the MobileNetV2 architecture (see Figure 2 and Figure 3) with pre-trained weights to detect all possible makes of cars (due to the scope of the project, we detect only 15 common car makes). </a:t>
            </a:r>
          </a:p>
          <a:p>
            <a:r>
              <a:rPr lang="en-US" dirty="0"/>
              <a:t>The architecture used was the same as described in the original paper, except we added several dense layers and a </a:t>
            </a:r>
            <a:r>
              <a:rPr lang="en-US" dirty="0" err="1"/>
              <a:t>softmax</a:t>
            </a:r>
            <a:r>
              <a:rPr lang="en-US" dirty="0"/>
              <a:t> layer that would output to 15 different classes. </a:t>
            </a:r>
            <a:endParaRPr lang="en-CA" dirty="0"/>
          </a:p>
        </p:txBody>
      </p:sp>
      <p:sp>
        <p:nvSpPr>
          <p:cNvPr id="6" name="TextBox 5">
            <a:extLst>
              <a:ext uri="{FF2B5EF4-FFF2-40B4-BE49-F238E27FC236}">
                <a16:creationId xmlns:a16="http://schemas.microsoft.com/office/drawing/2014/main" id="{EA8B74FD-41A0-41B8-8817-A1743569996A}"/>
              </a:ext>
            </a:extLst>
          </p:cNvPr>
          <p:cNvSpPr txBox="1"/>
          <p:nvPr/>
        </p:nvSpPr>
        <p:spPr>
          <a:xfrm>
            <a:off x="7182135" y="1352384"/>
            <a:ext cx="3017044" cy="369332"/>
          </a:xfrm>
          <a:prstGeom prst="rect">
            <a:avLst/>
          </a:prstGeom>
          <a:noFill/>
        </p:spPr>
        <p:txBody>
          <a:bodyPr wrap="square" rtlCol="0">
            <a:spAutoFit/>
          </a:bodyPr>
          <a:lstStyle/>
          <a:p>
            <a:r>
              <a:rPr lang="en-CA" b="1" dirty="0"/>
              <a:t>MobileNetV2 Architecture</a:t>
            </a:r>
          </a:p>
        </p:txBody>
      </p:sp>
      <p:pic>
        <p:nvPicPr>
          <p:cNvPr id="7" name="Picture 6" descr="Image result for mobilenetv2 architecture diagram">
            <a:extLst>
              <a:ext uri="{FF2B5EF4-FFF2-40B4-BE49-F238E27FC236}">
                <a16:creationId xmlns:a16="http://schemas.microsoft.com/office/drawing/2014/main" id="{92C95207-5A82-43A5-86A4-26645BD80F71}"/>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28811" y="1985964"/>
            <a:ext cx="5923693" cy="4262436"/>
          </a:xfrm>
          <a:prstGeom prst="snip2DiagRect">
            <a:avLst>
              <a:gd name="adj1" fmla="val 0"/>
              <a:gd name="adj2" fmla="val 16667"/>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7449504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9B45-2977-4073-A5CC-B12F1F70B402}"/>
              </a:ext>
            </a:extLst>
          </p:cNvPr>
          <p:cNvSpPr>
            <a:spLocks noGrp="1"/>
          </p:cNvSpPr>
          <p:nvPr>
            <p:ph type="title"/>
          </p:nvPr>
        </p:nvSpPr>
        <p:spPr>
          <a:xfrm>
            <a:off x="521207" y="448056"/>
            <a:ext cx="8189406" cy="640080"/>
          </a:xfrm>
        </p:spPr>
        <p:txBody>
          <a:bodyPr>
            <a:normAutofit/>
          </a:bodyPr>
          <a:lstStyle/>
          <a:p>
            <a:r>
              <a:rPr lang="en-CA" dirty="0"/>
              <a:t>ARCHITECTURE – Car Model + Year Recognition</a:t>
            </a:r>
          </a:p>
        </p:txBody>
      </p:sp>
      <p:sp>
        <p:nvSpPr>
          <p:cNvPr id="3" name="Content Placeholder 2">
            <a:extLst>
              <a:ext uri="{FF2B5EF4-FFF2-40B4-BE49-F238E27FC236}">
                <a16:creationId xmlns:a16="http://schemas.microsoft.com/office/drawing/2014/main" id="{285489BF-064A-41B9-AE2A-A0319527DFCD}"/>
              </a:ext>
            </a:extLst>
          </p:cNvPr>
          <p:cNvSpPr>
            <a:spLocks noGrp="1"/>
          </p:cNvSpPr>
          <p:nvPr>
            <p:ph sz="quarter" idx="10"/>
          </p:nvPr>
        </p:nvSpPr>
        <p:spPr/>
        <p:txBody>
          <a:bodyPr/>
          <a:lstStyle/>
          <a:p>
            <a:r>
              <a:rPr lang="en-US" dirty="0"/>
              <a:t>Once the make of the car is known, the final step is to feed the car through a neural network model tailored for the specific make. </a:t>
            </a:r>
          </a:p>
          <a:p>
            <a:r>
              <a:rPr lang="en-US" dirty="0"/>
              <a:t>We created 15 models, each of which are based on the MobileNetV2 architecture. Each model was trained using the images of cars of the corresponding make. </a:t>
            </a:r>
          </a:p>
          <a:p>
            <a:r>
              <a:rPr lang="en-US" dirty="0"/>
              <a:t>Each model, then with some confidence, predicts which model + year the car is.</a:t>
            </a:r>
            <a:endParaRPr lang="en-CA" dirty="0"/>
          </a:p>
        </p:txBody>
      </p:sp>
      <p:sp>
        <p:nvSpPr>
          <p:cNvPr id="8" name="Rectangle 7">
            <a:extLst>
              <a:ext uri="{FF2B5EF4-FFF2-40B4-BE49-F238E27FC236}">
                <a16:creationId xmlns:a16="http://schemas.microsoft.com/office/drawing/2014/main" id="{AF4B7C14-A398-42A6-ACBE-12CF3192CFFB}"/>
              </a:ext>
            </a:extLst>
          </p:cNvPr>
          <p:cNvSpPr/>
          <p:nvPr/>
        </p:nvSpPr>
        <p:spPr>
          <a:xfrm>
            <a:off x="8114109" y="1381125"/>
            <a:ext cx="2176464" cy="9953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BMW Model Recognition</a:t>
            </a:r>
          </a:p>
          <a:p>
            <a:pPr algn="ctr"/>
            <a:r>
              <a:rPr lang="en-CA" dirty="0"/>
              <a:t>(MobileNetV2)</a:t>
            </a:r>
          </a:p>
        </p:txBody>
      </p:sp>
      <p:sp>
        <p:nvSpPr>
          <p:cNvPr id="9" name="Rectangle 8">
            <a:extLst>
              <a:ext uri="{FF2B5EF4-FFF2-40B4-BE49-F238E27FC236}">
                <a16:creationId xmlns:a16="http://schemas.microsoft.com/office/drawing/2014/main" id="{9AFB93C1-6FE0-4C85-A2A0-BA574376B748}"/>
              </a:ext>
            </a:extLst>
          </p:cNvPr>
          <p:cNvSpPr/>
          <p:nvPr/>
        </p:nvSpPr>
        <p:spPr>
          <a:xfrm>
            <a:off x="8114109" y="2566987"/>
            <a:ext cx="2176464" cy="9953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Benz Model Recognition</a:t>
            </a:r>
          </a:p>
          <a:p>
            <a:pPr algn="ctr"/>
            <a:r>
              <a:rPr lang="en-CA" dirty="0"/>
              <a:t>(MobileNetV2)</a:t>
            </a:r>
          </a:p>
        </p:txBody>
      </p:sp>
      <p:sp>
        <p:nvSpPr>
          <p:cNvPr id="10" name="Rectangle 9">
            <a:extLst>
              <a:ext uri="{FF2B5EF4-FFF2-40B4-BE49-F238E27FC236}">
                <a16:creationId xmlns:a16="http://schemas.microsoft.com/office/drawing/2014/main" id="{A1C7F2AF-085F-4211-A742-B4423DE46917}"/>
              </a:ext>
            </a:extLst>
          </p:cNvPr>
          <p:cNvSpPr/>
          <p:nvPr/>
        </p:nvSpPr>
        <p:spPr>
          <a:xfrm>
            <a:off x="8114109" y="5243512"/>
            <a:ext cx="2176464" cy="995363"/>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t>Audi Model Recognition</a:t>
            </a:r>
          </a:p>
          <a:p>
            <a:pPr algn="ctr"/>
            <a:r>
              <a:rPr lang="en-CA" dirty="0"/>
              <a:t>(MobileNetV2)</a:t>
            </a:r>
          </a:p>
        </p:txBody>
      </p:sp>
      <p:sp>
        <p:nvSpPr>
          <p:cNvPr id="11" name="Oval 10">
            <a:extLst>
              <a:ext uri="{FF2B5EF4-FFF2-40B4-BE49-F238E27FC236}">
                <a16:creationId xmlns:a16="http://schemas.microsoft.com/office/drawing/2014/main" id="{71D6D06D-7E0C-49F0-BB22-A7E0802C0881}"/>
              </a:ext>
            </a:extLst>
          </p:cNvPr>
          <p:cNvSpPr/>
          <p:nvPr/>
        </p:nvSpPr>
        <p:spPr>
          <a:xfrm>
            <a:off x="9071372" y="3733801"/>
            <a:ext cx="261938" cy="2731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9D857D8F-8CB0-4765-AEAF-933083A1B9A8}"/>
              </a:ext>
            </a:extLst>
          </p:cNvPr>
          <p:cNvSpPr/>
          <p:nvPr/>
        </p:nvSpPr>
        <p:spPr>
          <a:xfrm>
            <a:off x="9071372" y="4229099"/>
            <a:ext cx="261938" cy="2731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4FF3DD83-AED5-4846-ABC6-6BC38F2711D5}"/>
              </a:ext>
            </a:extLst>
          </p:cNvPr>
          <p:cNvSpPr/>
          <p:nvPr/>
        </p:nvSpPr>
        <p:spPr>
          <a:xfrm>
            <a:off x="9071372" y="4724397"/>
            <a:ext cx="261938" cy="273177"/>
          </a:xfrm>
          <a:prstGeom prst="ellipse">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C0B9EED6-BCB6-4950-852D-968E16F56776}"/>
              </a:ext>
            </a:extLst>
          </p:cNvPr>
          <p:cNvSpPr txBox="1"/>
          <p:nvPr/>
        </p:nvSpPr>
        <p:spPr>
          <a:xfrm>
            <a:off x="10391775" y="1694140"/>
            <a:ext cx="498855" cy="369332"/>
          </a:xfrm>
          <a:prstGeom prst="rect">
            <a:avLst/>
          </a:prstGeom>
          <a:noFill/>
        </p:spPr>
        <p:txBody>
          <a:bodyPr wrap="none" rtlCol="0">
            <a:spAutoFit/>
          </a:bodyPr>
          <a:lstStyle/>
          <a:p>
            <a:r>
              <a:rPr lang="en-CA" i="1" dirty="0"/>
              <a:t>M1</a:t>
            </a:r>
          </a:p>
        </p:txBody>
      </p:sp>
      <p:sp>
        <p:nvSpPr>
          <p:cNvPr id="22" name="TextBox 21">
            <a:extLst>
              <a:ext uri="{FF2B5EF4-FFF2-40B4-BE49-F238E27FC236}">
                <a16:creationId xmlns:a16="http://schemas.microsoft.com/office/drawing/2014/main" id="{31579BCC-C24F-4CF9-A3C2-FC80E0BBAE75}"/>
              </a:ext>
            </a:extLst>
          </p:cNvPr>
          <p:cNvSpPr txBox="1"/>
          <p:nvPr/>
        </p:nvSpPr>
        <p:spPr>
          <a:xfrm>
            <a:off x="10391775" y="2880002"/>
            <a:ext cx="498855" cy="369332"/>
          </a:xfrm>
          <a:prstGeom prst="rect">
            <a:avLst/>
          </a:prstGeom>
          <a:noFill/>
        </p:spPr>
        <p:txBody>
          <a:bodyPr wrap="none" rtlCol="0">
            <a:spAutoFit/>
          </a:bodyPr>
          <a:lstStyle/>
          <a:p>
            <a:r>
              <a:rPr lang="en-CA" i="1" dirty="0"/>
              <a:t>M2</a:t>
            </a:r>
          </a:p>
        </p:txBody>
      </p:sp>
      <p:sp>
        <p:nvSpPr>
          <p:cNvPr id="23" name="TextBox 22">
            <a:extLst>
              <a:ext uri="{FF2B5EF4-FFF2-40B4-BE49-F238E27FC236}">
                <a16:creationId xmlns:a16="http://schemas.microsoft.com/office/drawing/2014/main" id="{F1196212-BE8A-49FB-86AD-4911C334AC10}"/>
              </a:ext>
            </a:extLst>
          </p:cNvPr>
          <p:cNvSpPr txBox="1"/>
          <p:nvPr/>
        </p:nvSpPr>
        <p:spPr>
          <a:xfrm>
            <a:off x="10391775" y="5556527"/>
            <a:ext cx="623889" cy="369332"/>
          </a:xfrm>
          <a:prstGeom prst="rect">
            <a:avLst/>
          </a:prstGeom>
          <a:noFill/>
        </p:spPr>
        <p:txBody>
          <a:bodyPr wrap="none" rtlCol="0">
            <a:spAutoFit/>
          </a:bodyPr>
          <a:lstStyle/>
          <a:p>
            <a:r>
              <a:rPr lang="en-CA" i="1" dirty="0"/>
              <a:t>M15</a:t>
            </a:r>
          </a:p>
        </p:txBody>
      </p:sp>
      <p:sp>
        <p:nvSpPr>
          <p:cNvPr id="24" name="TextBox 23">
            <a:extLst>
              <a:ext uri="{FF2B5EF4-FFF2-40B4-BE49-F238E27FC236}">
                <a16:creationId xmlns:a16="http://schemas.microsoft.com/office/drawing/2014/main" id="{AA2DA411-B1FF-4F96-A252-9CD841B32308}"/>
              </a:ext>
            </a:extLst>
          </p:cNvPr>
          <p:cNvSpPr txBox="1"/>
          <p:nvPr/>
        </p:nvSpPr>
        <p:spPr>
          <a:xfrm>
            <a:off x="10627416" y="3904022"/>
            <a:ext cx="234360" cy="923330"/>
          </a:xfrm>
          <a:prstGeom prst="rect">
            <a:avLst/>
          </a:prstGeom>
          <a:noFill/>
        </p:spPr>
        <p:txBody>
          <a:bodyPr wrap="none" rtlCol="0">
            <a:spAutoFit/>
          </a:bodyPr>
          <a:lstStyle/>
          <a:p>
            <a:r>
              <a:rPr lang="en-CA" i="1" dirty="0"/>
              <a:t>.</a:t>
            </a:r>
          </a:p>
          <a:p>
            <a:r>
              <a:rPr lang="en-CA" i="1" dirty="0"/>
              <a:t>.</a:t>
            </a:r>
          </a:p>
          <a:p>
            <a:r>
              <a:rPr lang="en-CA" i="1" dirty="0"/>
              <a:t>.</a:t>
            </a:r>
          </a:p>
        </p:txBody>
      </p:sp>
    </p:spTree>
    <p:extLst>
      <p:ext uri="{BB962C8B-B14F-4D97-AF65-F5344CB8AC3E}">
        <p14:creationId xmlns:p14="http://schemas.microsoft.com/office/powerpoint/2010/main" val="1305576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79B45-2977-4073-A5CC-B12F1F70B402}"/>
              </a:ext>
            </a:extLst>
          </p:cNvPr>
          <p:cNvSpPr>
            <a:spLocks noGrp="1"/>
          </p:cNvSpPr>
          <p:nvPr>
            <p:ph type="title"/>
          </p:nvPr>
        </p:nvSpPr>
        <p:spPr>
          <a:xfrm>
            <a:off x="521207" y="448056"/>
            <a:ext cx="8189406" cy="640080"/>
          </a:xfrm>
        </p:spPr>
        <p:txBody>
          <a:bodyPr>
            <a:normAutofit/>
          </a:bodyPr>
          <a:lstStyle/>
          <a:p>
            <a:r>
              <a:rPr lang="en-CA" dirty="0"/>
              <a:t>ARCHITECTURE – SIFT Authentication</a:t>
            </a:r>
          </a:p>
        </p:txBody>
      </p:sp>
      <p:sp>
        <p:nvSpPr>
          <p:cNvPr id="3" name="Content Placeholder 2">
            <a:extLst>
              <a:ext uri="{FF2B5EF4-FFF2-40B4-BE49-F238E27FC236}">
                <a16:creationId xmlns:a16="http://schemas.microsoft.com/office/drawing/2014/main" id="{285489BF-064A-41B9-AE2A-A0319527DFCD}"/>
              </a:ext>
            </a:extLst>
          </p:cNvPr>
          <p:cNvSpPr>
            <a:spLocks noGrp="1"/>
          </p:cNvSpPr>
          <p:nvPr>
            <p:ph sz="quarter" idx="10"/>
          </p:nvPr>
        </p:nvSpPr>
        <p:spPr>
          <a:xfrm>
            <a:off x="539496" y="1435607"/>
            <a:ext cx="4416552" cy="5069967"/>
          </a:xfrm>
        </p:spPr>
        <p:txBody>
          <a:bodyPr>
            <a:normAutofit lnSpcReduction="10000"/>
          </a:bodyPr>
          <a:lstStyle/>
          <a:p>
            <a:r>
              <a:rPr lang="en-US" dirty="0"/>
              <a:t>We decided to add an extra layer of authentication and use SIFT to also figure out the make of the car. </a:t>
            </a:r>
          </a:p>
          <a:p>
            <a:r>
              <a:rPr lang="en-US" dirty="0"/>
              <a:t>Our model outputs </a:t>
            </a:r>
            <a:r>
              <a:rPr lang="en-US" dirty="0" err="1"/>
              <a:t>softmax</a:t>
            </a:r>
            <a:r>
              <a:rPr lang="en-US" dirty="0"/>
              <a:t> scores for the prediction of the car model + year. Starting with the top-most score, we retrieve an image from our dataset that reflects the class of the score. </a:t>
            </a:r>
          </a:p>
          <a:p>
            <a:r>
              <a:rPr lang="en-US" dirty="0"/>
              <a:t>The image retrieved will ideally have the same pose as the detected car. </a:t>
            </a:r>
          </a:p>
          <a:p>
            <a:r>
              <a:rPr lang="en-US" dirty="0"/>
              <a:t>We first detect and compute the matching keypoints and descriptors. We then use Lowe’s ratio test to keep the best matches. </a:t>
            </a:r>
          </a:p>
          <a:p>
            <a:r>
              <a:rPr lang="en-US" dirty="0"/>
              <a:t>Finally, we compute the accuracy by dividing the total # of good keypoints by the total number of keypoints.</a:t>
            </a:r>
            <a:endParaRPr lang="en-CA" dirty="0"/>
          </a:p>
          <a:p>
            <a:r>
              <a:rPr lang="en-CA" dirty="0"/>
              <a:t>This is done across all images to get one final confidence accuracy.</a:t>
            </a:r>
            <a:endParaRPr lang="en-US" dirty="0"/>
          </a:p>
        </p:txBody>
      </p:sp>
      <p:pic>
        <p:nvPicPr>
          <p:cNvPr id="3074" name="Picture 2" descr="sift feature">
            <a:extLst>
              <a:ext uri="{FF2B5EF4-FFF2-40B4-BE49-F238E27FC236}">
                <a16:creationId xmlns:a16="http://schemas.microsoft.com/office/drawing/2014/main" id="{BF291F2B-B136-4A58-BC01-F6281EBB0B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4063" y="1435608"/>
            <a:ext cx="5901367" cy="2290762"/>
          </a:xfrm>
          <a:prstGeom prst="snip2DiagRect">
            <a:avLst/>
          </a:prstGeom>
          <a:solidFill>
            <a:srgbClr val="FFFFFF">
              <a:shade val="85000"/>
            </a:srgbClr>
          </a:solidFill>
          <a:ln w="88900" cap="sq">
            <a:solidFill>
              <a:srgbClr val="FFFFFF"/>
            </a:solidFill>
            <a:miter lim="800000"/>
          </a:ln>
          <a:effectLst>
            <a:outerShdw blurRad="88900" algn="tl" rotWithShape="0">
              <a:srgbClr val="000000">
                <a:alpha val="45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pic>
        <p:nvPicPr>
          <p:cNvPr id="3076" name="Picture 4" descr="http://www.cmap.polytechnique.fr/~yu/research/ASIFT/figures/carb4vs2_ASIFT_28matches.jpg">
            <a:extLst>
              <a:ext uri="{FF2B5EF4-FFF2-40B4-BE49-F238E27FC236}">
                <a16:creationId xmlns:a16="http://schemas.microsoft.com/office/drawing/2014/main" id="{76785000-AD07-4065-B398-378F31B07E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0896" y="4014407"/>
            <a:ext cx="2427700" cy="239553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890064"/>
      </p:ext>
    </p:extLst>
  </p:cSld>
  <p:clrMapOvr>
    <a:masterClrMapping/>
  </p:clrMapOvr>
</p:sld>
</file>

<file path=ppt/theme/theme1.xml><?xml version="1.0" encoding="utf-8"?>
<a:theme xmlns:a="http://schemas.openxmlformats.org/drawingml/2006/main" name="WelcomeDoc">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Segoe UI">
      <a:majorFont>
        <a:latin typeface="Segoe UI Light"/>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108_Welcome to Powerpoint 2016_CLR_v2" id="{CAB9082A-965C-42BE-8170-C940D3319B60}" vid="{82B84162-888A-4FD2-BEC9-B29B6DB2C73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8a52e8c320b9a064ae3583ae3861c9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8020cb39231a0945110f9cd888b521a"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50072C5-DDE0-4258-BA7A-4D4B80DFA632}">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7EE8C63A-4744-4DE4-BB49-0FF0B5375C60}">
  <ds:schemaRefs>
    <ds:schemaRef ds:uri="http://schemas.microsoft.com/sharepoint/v3/contenttype/forms"/>
  </ds:schemaRefs>
</ds:datastoreItem>
</file>

<file path=customXml/itemProps3.xml><?xml version="1.0" encoding="utf-8"?>
<ds:datastoreItem xmlns:ds="http://schemas.openxmlformats.org/officeDocument/2006/customXml" ds:itemID="{FD7FC771-7DFE-49DA-B577-71181BFBCB2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0</TotalTime>
  <Words>1393</Words>
  <Application>Microsoft Office PowerPoint</Application>
  <PresentationFormat>Widescreen</PresentationFormat>
  <Paragraphs>92</Paragraphs>
  <Slides>19</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Segoe UI</vt:lpstr>
      <vt:lpstr>Segoe UI Light</vt:lpstr>
      <vt:lpstr>WelcomeDoc</vt:lpstr>
      <vt:lpstr>Systematic Car Classification System </vt:lpstr>
      <vt:lpstr>Problem Definition</vt:lpstr>
      <vt:lpstr>Goal</vt:lpstr>
      <vt:lpstr>Dataset</vt:lpstr>
      <vt:lpstr>ARCHITECTURE</vt:lpstr>
      <vt:lpstr>ARCHITECTURE – Car Detection &amp; Localization</vt:lpstr>
      <vt:lpstr>ARCHITECTURE – Car Make Recognition</vt:lpstr>
      <vt:lpstr>ARCHITECTURE – Car Model + Year Recognition</vt:lpstr>
      <vt:lpstr>ARCHITECTURE – SIFT Authentication</vt:lpstr>
      <vt:lpstr>Results - Training</vt:lpstr>
      <vt:lpstr>Results – Car Detection – YOLOV3</vt:lpstr>
      <vt:lpstr>Results – Car Make Recognition – ModelNetV2</vt:lpstr>
      <vt:lpstr>Results – Car Model Recognition – ModelNetV2</vt:lpstr>
      <vt:lpstr>Results – Final Results</vt:lpstr>
      <vt:lpstr>Results – Final Results</vt:lpstr>
      <vt:lpstr>Main Challenges – Time Constraints</vt:lpstr>
      <vt:lpstr>Main Challenges – SIFT Authentication</vt:lpstr>
      <vt:lpstr>Topics Covered</vt:lpstr>
      <vt:lpstr>Future Works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2019-12-02T18:37:32Z</dcterms:created>
  <dcterms:modified xsi:type="dcterms:W3CDTF">2019-12-03T04:37:48Z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